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drawings/drawing3.xml" ContentType="application/vnd.openxmlformats-officedocument.drawingml.chartshapes+xml"/>
  <Override PartName="/ppt/charts/chart5.xml" ContentType="application/vnd.openxmlformats-officedocument.drawingml.chart+xml"/>
  <Override PartName="/ppt/drawings/drawing4.xml" ContentType="application/vnd.openxmlformats-officedocument.drawingml.chartshapes+xml"/>
  <Override PartName="/ppt/charts/chart6.xml" ContentType="application/vnd.openxmlformats-officedocument.drawingml.chart+xml"/>
  <Override PartName="/ppt/drawings/drawing5.xml" ContentType="application/vnd.openxmlformats-officedocument.drawingml.chartshapes+xml"/>
  <Override PartName="/ppt/charts/chart7.xml" ContentType="application/vnd.openxmlformats-officedocument.drawingml.chart+xml"/>
  <Override PartName="/ppt/drawings/drawing6.xml" ContentType="application/vnd.openxmlformats-officedocument.drawingml.chartshapes+xml"/>
  <Override PartName="/ppt/charts/chart8.xml" ContentType="application/vnd.openxmlformats-officedocument.drawingml.chart+xml"/>
  <Override PartName="/ppt/drawings/drawing7.xml" ContentType="application/vnd.openxmlformats-officedocument.drawingml.chartshapes+xml"/>
  <Override PartName="/ppt/charts/chart9.xml" ContentType="application/vnd.openxmlformats-officedocument.drawingml.chart+xml"/>
  <Override PartName="/ppt/drawings/drawing8.xml" ContentType="application/vnd.openxmlformats-officedocument.drawingml.chartshapes+xml"/>
  <Override PartName="/ppt/charts/chart10.xml" ContentType="application/vnd.openxmlformats-officedocument.drawingml.chart+xml"/>
  <Override PartName="/ppt/drawings/drawing9.xml" ContentType="application/vnd.openxmlformats-officedocument.drawingml.chartshapes+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drawings/drawing10.xml" ContentType="application/vnd.openxmlformats-officedocument.drawingml.chartshapes+xml"/>
  <Override PartName="/ppt/charts/chart14.xml" ContentType="application/vnd.openxmlformats-officedocument.drawingml.chart+xml"/>
  <Override PartName="/ppt/drawings/drawing11.xml" ContentType="application/vnd.openxmlformats-officedocument.drawingml.chartshapes+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drawings/drawing12.xml" ContentType="application/vnd.openxmlformats-officedocument.drawingml.chartshapes+xml"/>
  <Override PartName="/ppt/charts/chart18.xml" ContentType="application/vnd.openxmlformats-officedocument.drawingml.chart+xml"/>
  <Override PartName="/ppt/drawings/drawing13.xml" ContentType="application/vnd.openxmlformats-officedocument.drawingml.chartshapes+xml"/>
  <Override PartName="/ppt/charts/chart19.xml" ContentType="application/vnd.openxmlformats-officedocument.drawingml.chart+xml"/>
  <Override PartName="/ppt/drawings/drawing14.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3" r:id="rId1"/>
  </p:sldMasterIdLst>
  <p:notesMasterIdLst>
    <p:notesMasterId r:id="rId19"/>
  </p:notesMasterIdLst>
  <p:handoutMasterIdLst>
    <p:handoutMasterId r:id="rId20"/>
  </p:handoutMasterIdLst>
  <p:sldIdLst>
    <p:sldId id="621" r:id="rId2"/>
    <p:sldId id="565" r:id="rId3"/>
    <p:sldId id="569" r:id="rId4"/>
    <p:sldId id="597" r:id="rId5"/>
    <p:sldId id="598" r:id="rId6"/>
    <p:sldId id="599" r:id="rId7"/>
    <p:sldId id="601" r:id="rId8"/>
    <p:sldId id="594" r:id="rId9"/>
    <p:sldId id="596" r:id="rId10"/>
    <p:sldId id="591" r:id="rId11"/>
    <p:sldId id="592" r:id="rId12"/>
    <p:sldId id="611" r:id="rId13"/>
    <p:sldId id="588" r:id="rId14"/>
    <p:sldId id="587" r:id="rId15"/>
    <p:sldId id="593" r:id="rId16"/>
    <p:sldId id="604" r:id="rId17"/>
    <p:sldId id="623" r:id="rId18"/>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29" userDrawn="1">
          <p15:clr>
            <a:srgbClr val="A4A3A4"/>
          </p15:clr>
        </p15:guide>
        <p15:guide id="3" orient="horz" pos="2160">
          <p15:clr>
            <a:srgbClr val="A4A3A4"/>
          </p15:clr>
        </p15:guide>
        <p15:guide id="4" orient="horz" pos="40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AEBD"/>
    <a:srgbClr val="CABCCC"/>
    <a:srgbClr val="E27B78"/>
    <a:srgbClr val="DF6A67"/>
    <a:srgbClr val="D63F3A"/>
    <a:srgbClr val="383334"/>
    <a:srgbClr val="D9F5FB"/>
    <a:srgbClr val="72A8EA"/>
    <a:srgbClr val="D9EDFB"/>
    <a:srgbClr val="DEEB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5400" autoAdjust="0"/>
  </p:normalViewPr>
  <p:slideViewPr>
    <p:cSldViewPr snapToGrid="0" showGuides="1">
      <p:cViewPr varScale="1">
        <p:scale>
          <a:sx n="111" d="100"/>
          <a:sy n="111" d="100"/>
        </p:scale>
        <p:origin x="594" y="78"/>
      </p:cViewPr>
      <p:guideLst>
        <p:guide pos="529"/>
        <p:guide orient="horz" pos="2160"/>
        <p:guide orient="horz" pos="4004"/>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85" d="100"/>
          <a:sy n="85" d="100"/>
        </p:scale>
        <p:origin x="-382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package" Target="../embeddings/Microsoft_Excel_Worksheet12.xlsx"/></Relationships>
</file>

<file path=ppt/charts/_rels/chart14.xml.rels><?xml version="1.0" encoding="UTF-8" standalone="yes"?>
<Relationships xmlns="http://schemas.openxmlformats.org/package/2006/relationships"><Relationship Id="rId2" Type="http://schemas.openxmlformats.org/officeDocument/2006/relationships/chartUserShapes" Target="../drawings/drawing11.xml"/><Relationship Id="rId1"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package" Target="../embeddings/Microsoft_Excel_Worksheet18.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50123829930279906"/>
          <c:y val="0"/>
          <c:w val="0.49220923564585761"/>
          <c:h val="0.876412001411495"/>
        </c:manualLayout>
      </c:layout>
      <c:barChart>
        <c:barDir val="bar"/>
        <c:grouping val="clustered"/>
        <c:varyColors val="0"/>
        <c:ser>
          <c:idx val="0"/>
          <c:order val="0"/>
          <c:spPr>
            <a:solidFill>
              <a:srgbClr val="971C54"/>
            </a:solidFill>
            <a:ln>
              <a:noFill/>
            </a:ln>
          </c:spPr>
          <c:invertIfNegative val="0"/>
          <c:dPt>
            <c:idx val="0"/>
            <c:invertIfNegative val="0"/>
            <c:bubble3D val="0"/>
            <c:extLst>
              <c:ext xmlns:c16="http://schemas.microsoft.com/office/drawing/2014/chart" uri="{C3380CC4-5D6E-409C-BE32-E72D297353CC}">
                <c16:uniqueId val="{00000000-9EF9-41F7-90B4-93774C52CD8B}"/>
              </c:ext>
            </c:extLst>
          </c:dPt>
          <c:dPt>
            <c:idx val="1"/>
            <c:invertIfNegative val="0"/>
            <c:bubble3D val="0"/>
            <c:extLst>
              <c:ext xmlns:c16="http://schemas.microsoft.com/office/drawing/2014/chart" uri="{C3380CC4-5D6E-409C-BE32-E72D297353CC}">
                <c16:uniqueId val="{00000001-9EF9-41F7-90B4-93774C52CD8B}"/>
              </c:ext>
            </c:extLst>
          </c:dPt>
          <c:dPt>
            <c:idx val="3"/>
            <c:invertIfNegative val="0"/>
            <c:bubble3D val="0"/>
            <c:spPr>
              <a:solidFill>
                <a:srgbClr val="B70C09">
                  <a:lumMod val="60000"/>
                  <a:lumOff val="40000"/>
                </a:srgbClr>
              </a:solidFill>
              <a:ln>
                <a:noFill/>
              </a:ln>
            </c:spPr>
            <c:extLst>
              <c:ext xmlns:c16="http://schemas.microsoft.com/office/drawing/2014/chart" uri="{C3380CC4-5D6E-409C-BE32-E72D297353CC}">
                <c16:uniqueId val="{00000003-9EF9-41F7-90B4-93774C52CD8B}"/>
              </c:ext>
            </c:extLst>
          </c:dPt>
          <c:dPt>
            <c:idx val="4"/>
            <c:invertIfNegative val="0"/>
            <c:bubble3D val="0"/>
            <c:spPr>
              <a:solidFill>
                <a:srgbClr val="B70C09">
                  <a:lumMod val="60000"/>
                  <a:lumOff val="40000"/>
                </a:srgbClr>
              </a:solidFill>
              <a:ln>
                <a:noFill/>
              </a:ln>
            </c:spPr>
            <c:extLst>
              <c:ext xmlns:c16="http://schemas.microsoft.com/office/drawing/2014/chart" uri="{C3380CC4-5D6E-409C-BE32-E72D297353CC}">
                <c16:uniqueId val="{00000005-9EF9-41F7-90B4-93774C52CD8B}"/>
              </c:ext>
            </c:extLst>
          </c:dPt>
          <c:dPt>
            <c:idx val="5"/>
            <c:invertIfNegative val="0"/>
            <c:bubble3D val="0"/>
            <c:spPr>
              <a:solidFill>
                <a:srgbClr val="B70C09">
                  <a:lumMod val="60000"/>
                  <a:lumOff val="40000"/>
                </a:srgbClr>
              </a:solidFill>
              <a:ln>
                <a:noFill/>
              </a:ln>
            </c:spPr>
            <c:extLst>
              <c:ext xmlns:c16="http://schemas.microsoft.com/office/drawing/2014/chart" uri="{C3380CC4-5D6E-409C-BE32-E72D297353CC}">
                <c16:uniqueId val="{00000007-9EF9-41F7-90B4-93774C52CD8B}"/>
              </c:ext>
            </c:extLst>
          </c:dPt>
          <c:dPt>
            <c:idx val="6"/>
            <c:invertIfNegative val="0"/>
            <c:bubble3D val="0"/>
            <c:extLst>
              <c:ext xmlns:c16="http://schemas.microsoft.com/office/drawing/2014/chart" uri="{C3380CC4-5D6E-409C-BE32-E72D297353CC}">
                <c16:uniqueId val="{00000008-9EF9-41F7-90B4-93774C52CD8B}"/>
              </c:ext>
            </c:extLst>
          </c:dPt>
          <c:dPt>
            <c:idx val="8"/>
            <c:invertIfNegative val="0"/>
            <c:bubble3D val="0"/>
            <c:extLst>
              <c:ext xmlns:c16="http://schemas.microsoft.com/office/drawing/2014/chart" uri="{C3380CC4-5D6E-409C-BE32-E72D297353CC}">
                <c16:uniqueId val="{00000009-9EF9-41F7-90B4-93774C52CD8B}"/>
              </c:ext>
            </c:extLst>
          </c:dPt>
          <c:dPt>
            <c:idx val="9"/>
            <c:invertIfNegative val="0"/>
            <c:bubble3D val="0"/>
            <c:extLst>
              <c:ext xmlns:c16="http://schemas.microsoft.com/office/drawing/2014/chart" uri="{C3380CC4-5D6E-409C-BE32-E72D297353CC}">
                <c16:uniqueId val="{0000000A-9EF9-41F7-90B4-93774C52CD8B}"/>
              </c:ext>
            </c:extLst>
          </c:dPt>
          <c:dPt>
            <c:idx val="10"/>
            <c:invertIfNegative val="0"/>
            <c:bubble3D val="0"/>
            <c:extLst>
              <c:ext xmlns:c16="http://schemas.microsoft.com/office/drawing/2014/chart" uri="{C3380CC4-5D6E-409C-BE32-E72D297353CC}">
                <c16:uniqueId val="{0000000B-9EF9-41F7-90B4-93774C52CD8B}"/>
              </c:ext>
            </c:extLst>
          </c:dPt>
          <c:dPt>
            <c:idx val="11"/>
            <c:invertIfNegative val="0"/>
            <c:bubble3D val="0"/>
            <c:spPr>
              <a:solidFill>
                <a:srgbClr val="F64C49"/>
              </a:solidFill>
              <a:ln>
                <a:noFill/>
              </a:ln>
            </c:spPr>
            <c:extLst>
              <c:ext xmlns:c16="http://schemas.microsoft.com/office/drawing/2014/chart" uri="{C3380CC4-5D6E-409C-BE32-E72D297353CC}">
                <c16:uniqueId val="{0000000D-9EF9-41F7-90B4-93774C52CD8B}"/>
              </c:ext>
            </c:extLst>
          </c:dPt>
          <c:dPt>
            <c:idx val="12"/>
            <c:invertIfNegative val="0"/>
            <c:bubble3D val="0"/>
            <c:spPr>
              <a:solidFill>
                <a:srgbClr val="F64C49"/>
              </a:solidFill>
              <a:ln>
                <a:noFill/>
              </a:ln>
            </c:spPr>
            <c:extLst>
              <c:ext xmlns:c16="http://schemas.microsoft.com/office/drawing/2014/chart" uri="{C3380CC4-5D6E-409C-BE32-E72D297353CC}">
                <c16:uniqueId val="{0000000F-9EF9-41F7-90B4-93774C52CD8B}"/>
              </c:ext>
            </c:extLst>
          </c:dPt>
          <c:dPt>
            <c:idx val="13"/>
            <c:invertIfNegative val="0"/>
            <c:bubble3D val="0"/>
            <c:spPr>
              <a:solidFill>
                <a:srgbClr val="F64C49"/>
              </a:solidFill>
              <a:ln>
                <a:noFill/>
              </a:ln>
            </c:spPr>
            <c:extLst>
              <c:ext xmlns:c16="http://schemas.microsoft.com/office/drawing/2014/chart" uri="{C3380CC4-5D6E-409C-BE32-E72D297353CC}">
                <c16:uniqueId val="{00000011-9EF9-41F7-90B4-93774C52CD8B}"/>
              </c:ext>
            </c:extLst>
          </c:dPt>
          <c:dPt>
            <c:idx val="14"/>
            <c:invertIfNegative val="0"/>
            <c:bubble3D val="0"/>
            <c:spPr>
              <a:solidFill>
                <a:srgbClr val="F64C49"/>
              </a:solidFill>
              <a:ln>
                <a:noFill/>
              </a:ln>
            </c:spPr>
            <c:extLst>
              <c:ext xmlns:c16="http://schemas.microsoft.com/office/drawing/2014/chart" uri="{C3380CC4-5D6E-409C-BE32-E72D297353CC}">
                <c16:uniqueId val="{00000013-9EF9-41F7-90B4-93774C52CD8B}"/>
              </c:ext>
            </c:extLst>
          </c:dPt>
          <c:dPt>
            <c:idx val="15"/>
            <c:invertIfNegative val="0"/>
            <c:bubble3D val="0"/>
            <c:spPr>
              <a:solidFill>
                <a:srgbClr val="B70C09">
                  <a:lumMod val="60000"/>
                  <a:lumOff val="40000"/>
                </a:srgbClr>
              </a:solidFill>
              <a:ln>
                <a:noFill/>
              </a:ln>
            </c:spPr>
            <c:extLst>
              <c:ext xmlns:c16="http://schemas.microsoft.com/office/drawing/2014/chart" uri="{C3380CC4-5D6E-409C-BE32-E72D297353CC}">
                <c16:uniqueId val="{00000015-9EF9-41F7-90B4-93774C52CD8B}"/>
              </c:ext>
            </c:extLst>
          </c:dPt>
          <c:dPt>
            <c:idx val="16"/>
            <c:invertIfNegative val="0"/>
            <c:bubble3D val="0"/>
            <c:spPr>
              <a:solidFill>
                <a:srgbClr val="B70C09">
                  <a:lumMod val="60000"/>
                  <a:lumOff val="40000"/>
                </a:srgbClr>
              </a:solidFill>
              <a:ln>
                <a:noFill/>
              </a:ln>
            </c:spPr>
            <c:extLst>
              <c:ext xmlns:c16="http://schemas.microsoft.com/office/drawing/2014/chart" uri="{C3380CC4-5D6E-409C-BE32-E72D297353CC}">
                <c16:uniqueId val="{00000017-9EF9-41F7-90B4-93774C52CD8B}"/>
              </c:ext>
            </c:extLst>
          </c:dPt>
          <c:dLbls>
            <c:numFmt formatCode="0;;;" sourceLinked="0"/>
            <c:spPr>
              <a:noFill/>
              <a:ln>
                <a:noFill/>
              </a:ln>
              <a:effectLst/>
            </c:spPr>
            <c:txPr>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multiLvlStrRef>
              <c:f>Sheet1!$A$2:$B$21</c:f>
              <c:multiLvlStrCache>
                <c:ptCount val="20"/>
                <c:lvl>
                  <c:pt idx="0">
                    <c:v>Chlapec</c:v>
                  </c:pt>
                  <c:pt idx="1">
                    <c:v>Dívka</c:v>
                  </c:pt>
                  <c:pt idx="3">
                    <c:v>9–13 let</c:v>
                  </c:pt>
                  <c:pt idx="4">
                    <c:v>14–17 let</c:v>
                  </c:pt>
                  <c:pt idx="6">
                    <c:v>Základní škola</c:v>
                  </c:pt>
                  <c:pt idx="7">
                    <c:v>Gymnázium</c:v>
                  </c:pt>
                  <c:pt idx="8">
                    <c:v>Střední škola</c:v>
                  </c:pt>
                  <c:pt idx="9">
                    <c:v>Učiliště</c:v>
                  </c:pt>
                  <c:pt idx="11">
                    <c:v>Do 999 obyv.</c:v>
                  </c:pt>
                  <c:pt idx="12">
                    <c:v>1 000–4 999 obyv.</c:v>
                  </c:pt>
                  <c:pt idx="13">
                    <c:v>5 000–19 999 obyv.</c:v>
                  </c:pt>
                  <c:pt idx="14">
                    <c:v>20 000–99 999 obyv.</c:v>
                  </c:pt>
                  <c:pt idx="15">
                    <c:v>100 000 a více obyv.</c:v>
                  </c:pt>
                  <c:pt idx="17">
                    <c:v>Praha</c:v>
                  </c:pt>
                  <c:pt idx="18">
                    <c:v>Zbytek Čech</c:v>
                  </c:pt>
                  <c:pt idx="19">
                    <c:v>Morava</c:v>
                  </c:pt>
                </c:lvl>
                <c:lvl>
                  <c:pt idx="0">
                    <c:v>Pohlaví</c:v>
                  </c:pt>
                  <c:pt idx="2">
                    <c:v>Věk</c:v>
                  </c:pt>
                  <c:pt idx="6">
                    <c:v>Škola</c:v>
                  </c:pt>
                  <c:pt idx="10">
                    <c:v>Velikost obce </c:v>
                  </c:pt>
                  <c:pt idx="17">
                    <c:v>Region</c:v>
                  </c:pt>
                </c:lvl>
              </c:multiLvlStrCache>
            </c:multiLvlStrRef>
          </c:cat>
          <c:val>
            <c:numRef>
              <c:f>Sheet1!$C$2:$C$21</c:f>
              <c:numCache>
                <c:formatCode>0.0</c:formatCode>
                <c:ptCount val="20"/>
                <c:pt idx="0">
                  <c:v>51.086956521739133</c:v>
                </c:pt>
                <c:pt idx="1">
                  <c:v>48.913043478260867</c:v>
                </c:pt>
                <c:pt idx="3">
                  <c:v>56.916996047430835</c:v>
                </c:pt>
                <c:pt idx="4">
                  <c:v>43.083003952569172</c:v>
                </c:pt>
                <c:pt idx="6">
                  <c:v>72.628458498023718</c:v>
                </c:pt>
                <c:pt idx="7">
                  <c:v>9.7826086956521738</c:v>
                </c:pt>
                <c:pt idx="8">
                  <c:v>12.747035573122531</c:v>
                </c:pt>
                <c:pt idx="9">
                  <c:v>4.8418972332015811</c:v>
                </c:pt>
                <c:pt idx="11">
                  <c:v>16.403162055335969</c:v>
                </c:pt>
                <c:pt idx="12">
                  <c:v>24.802371541501977</c:v>
                </c:pt>
                <c:pt idx="13">
                  <c:v>18.083003952569172</c:v>
                </c:pt>
                <c:pt idx="14">
                  <c:v>19.367588932806324</c:v>
                </c:pt>
                <c:pt idx="15">
                  <c:v>21.343873517786559</c:v>
                </c:pt>
                <c:pt idx="17">
                  <c:v>11.758893280632412</c:v>
                </c:pt>
                <c:pt idx="18">
                  <c:v>54.644268774703555</c:v>
                </c:pt>
                <c:pt idx="19">
                  <c:v>33.596837944664031</c:v>
                </c:pt>
              </c:numCache>
            </c:numRef>
          </c:val>
          <c:extLst>
            <c:ext xmlns:c16="http://schemas.microsoft.com/office/drawing/2014/chart" uri="{C3380CC4-5D6E-409C-BE32-E72D297353CC}">
              <c16:uniqueId val="{00000018-9EF9-41F7-90B4-93774C52CD8B}"/>
            </c:ext>
          </c:extLst>
        </c:ser>
        <c:dLbls>
          <c:showLegendKey val="0"/>
          <c:showVal val="0"/>
          <c:showCatName val="0"/>
          <c:showSerName val="0"/>
          <c:showPercent val="0"/>
          <c:showBubbleSize val="0"/>
        </c:dLbls>
        <c:gapWidth val="50"/>
        <c:axId val="196173824"/>
        <c:axId val="196175360"/>
      </c:barChart>
      <c:catAx>
        <c:axId val="196173824"/>
        <c:scaling>
          <c:orientation val="maxMin"/>
        </c:scaling>
        <c:delete val="0"/>
        <c:axPos val="l"/>
        <c:numFmt formatCode="General" sourceLinked="0"/>
        <c:majorTickMark val="none"/>
        <c:minorTickMark val="none"/>
        <c:tickLblPos val="nextTo"/>
        <c:spPr>
          <a:ln w="6350">
            <a:noFill/>
          </a:ln>
        </c:spPr>
        <c:txPr>
          <a:bodyPr/>
          <a:lstStyle/>
          <a:p>
            <a:pPr>
              <a:defRPr sz="1100"/>
            </a:pPr>
            <a:endParaRPr lang="cs-CZ"/>
          </a:p>
        </c:txPr>
        <c:crossAx val="196175360"/>
        <c:crosses val="autoZero"/>
        <c:auto val="1"/>
        <c:lblAlgn val="ctr"/>
        <c:lblOffset val="300"/>
        <c:noMultiLvlLbl val="0"/>
      </c:catAx>
      <c:valAx>
        <c:axId val="196175360"/>
        <c:scaling>
          <c:orientation val="minMax"/>
          <c:max val="85"/>
          <c:min val="0"/>
        </c:scaling>
        <c:delete val="1"/>
        <c:axPos val="b"/>
        <c:numFmt formatCode="0.0" sourceLinked="1"/>
        <c:majorTickMark val="out"/>
        <c:minorTickMark val="none"/>
        <c:tickLblPos val="nextTo"/>
        <c:crossAx val="196173824"/>
        <c:crosses val="max"/>
        <c:crossBetween val="between"/>
        <c:majorUnit val="20"/>
      </c:valAx>
      <c:spPr>
        <a:noFill/>
      </c:spPr>
    </c:plotArea>
    <c:plotVisOnly val="1"/>
    <c:dispBlanksAs val="gap"/>
    <c:showDLblsOverMax val="0"/>
  </c:chart>
  <c:txPr>
    <a:bodyPr/>
    <a:lstStyle/>
    <a:p>
      <a:pPr>
        <a:defRPr sz="2000"/>
      </a:pPr>
      <a:endParaRPr lang="cs-CZ"/>
    </a:p>
  </c:txPr>
  <c:externalData r:id="rId2">
    <c:autoUpdate val="0"/>
  </c:externalData>
  <c:userShapes r:id="rId3"/>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Setkal(a) ses někdy s nespravedlivým chováním </a:t>
            </a:r>
            <a:br>
              <a:rPr lang="cs-CZ" sz="1400" b="1" i="0" u="none" strike="noStrike" baseline="0" dirty="0">
                <a:effectLst/>
              </a:rPr>
            </a:br>
            <a:r>
              <a:rPr lang="cs-CZ" sz="1400" b="1" i="0" u="none" strike="noStrike" baseline="0" dirty="0">
                <a:effectLst/>
              </a:rPr>
              <a:t>vůči tobě?</a:t>
            </a:r>
            <a:endParaRPr lang="cs-CZ" sz="1400" dirty="0"/>
          </a:p>
        </c:rich>
      </c:tx>
      <c:layout>
        <c:manualLayout>
          <c:xMode val="edge"/>
          <c:yMode val="edge"/>
          <c:x val="0.14290080374423722"/>
          <c:y val="0"/>
        </c:manualLayout>
      </c:layout>
      <c:overlay val="0"/>
    </c:title>
    <c:autoTitleDeleted val="0"/>
    <c:plotArea>
      <c:layout>
        <c:manualLayout>
          <c:layoutTarget val="inner"/>
          <c:xMode val="edge"/>
          <c:yMode val="edge"/>
          <c:x val="0.21395204724770425"/>
          <c:y val="0.17804534329380145"/>
          <c:w val="0.55228149087275424"/>
          <c:h val="0.64264742702100586"/>
        </c:manualLayout>
      </c:layout>
      <c:doughnutChart>
        <c:varyColors val="1"/>
        <c:ser>
          <c:idx val="1"/>
          <c:order val="0"/>
          <c:dPt>
            <c:idx val="0"/>
            <c:bubble3D val="0"/>
            <c:spPr>
              <a:solidFill>
                <a:schemeClr val="accent1"/>
              </a:solidFill>
            </c:spPr>
            <c:extLst>
              <c:ext xmlns:c16="http://schemas.microsoft.com/office/drawing/2014/chart" uri="{C3380CC4-5D6E-409C-BE32-E72D297353CC}">
                <c16:uniqueId val="{00000001-32ED-4CF4-BD8C-2A079DAEB3D8}"/>
              </c:ext>
            </c:extLst>
          </c:dPt>
          <c:dPt>
            <c:idx val="1"/>
            <c:bubble3D val="0"/>
            <c:spPr>
              <a:solidFill>
                <a:schemeClr val="accent2"/>
              </a:solidFill>
            </c:spPr>
            <c:extLst>
              <c:ext xmlns:c16="http://schemas.microsoft.com/office/drawing/2014/chart" uri="{C3380CC4-5D6E-409C-BE32-E72D297353CC}">
                <c16:uniqueId val="{00000003-32ED-4CF4-BD8C-2A079DAEB3D8}"/>
              </c:ext>
            </c:extLst>
          </c:dPt>
          <c:dPt>
            <c:idx val="2"/>
            <c:bubble3D val="0"/>
            <c:spPr>
              <a:solidFill>
                <a:schemeClr val="bg1">
                  <a:lumMod val="65000"/>
                </a:schemeClr>
              </a:solidFill>
            </c:spPr>
            <c:extLst>
              <c:ext xmlns:c16="http://schemas.microsoft.com/office/drawing/2014/chart" uri="{C3380CC4-5D6E-409C-BE32-E72D297353CC}">
                <c16:uniqueId val="{00000005-32ED-4CF4-BD8C-2A079DAEB3D8}"/>
              </c:ext>
            </c:extLst>
          </c:dPt>
          <c:dLbls>
            <c:spPr>
              <a:noFill/>
              <a:ln>
                <a:noFill/>
              </a:ln>
              <a:effectLst/>
            </c:spPr>
            <c:txPr>
              <a:bodyPr/>
              <a:lstStyle/>
              <a:p>
                <a:pPr>
                  <a:defRPr sz="1400" b="0">
                    <a:solidFill>
                      <a:schemeClr val="bg1"/>
                    </a:solidFill>
                  </a:defRPr>
                </a:pPr>
                <a:endParaRPr lang="cs-CZ"/>
              </a:p>
            </c:txPr>
            <c:showLegendKey val="0"/>
            <c:showVal val="1"/>
            <c:showCatName val="0"/>
            <c:showSerName val="0"/>
            <c:showPercent val="0"/>
            <c:showBubbleSize val="0"/>
            <c:showLeaderLines val="1"/>
            <c:extLst>
              <c:ext xmlns:c15="http://schemas.microsoft.com/office/drawing/2012/chart" uri="{CE6537A1-D6FC-4f65-9D91-7224C49458BB}"/>
            </c:extLst>
          </c:dLbls>
          <c:val>
            <c:numRef>
              <c:f>List1!$B$1:$B$3</c:f>
              <c:numCache>
                <c:formatCode>0;\-0;[Color48]0</c:formatCode>
                <c:ptCount val="3"/>
                <c:pt idx="0">
                  <c:v>58.498023715415016</c:v>
                </c:pt>
                <c:pt idx="1">
                  <c:v>28.853754940711461</c:v>
                </c:pt>
                <c:pt idx="2">
                  <c:v>12.648221343873518</c:v>
                </c:pt>
              </c:numCache>
            </c:numRef>
          </c:val>
          <c:extLst>
            <c:ext xmlns:c16="http://schemas.microsoft.com/office/drawing/2014/chart" uri="{C3380CC4-5D6E-409C-BE32-E72D297353CC}">
              <c16:uniqueId val="{00000006-32ED-4CF4-BD8C-2A079DAEB3D8}"/>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txPr>
    <a:bodyPr/>
    <a:lstStyle/>
    <a:p>
      <a:pPr>
        <a:defRPr sz="1800"/>
      </a:pPr>
      <a:endParaRPr lang="cs-CZ"/>
    </a:p>
  </c:txPr>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90041577700195"/>
          <c:y val="0.15637337357431777"/>
          <c:w val="0.82539779217585363"/>
          <c:h val="0.81322928131540029"/>
        </c:manualLayout>
      </c:layout>
      <c:barChart>
        <c:barDir val="bar"/>
        <c:grouping val="stacked"/>
        <c:varyColors val="0"/>
        <c:ser>
          <c:idx val="0"/>
          <c:order val="0"/>
          <c:tx>
            <c:strRef>
              <c:f>List1!$B$1</c:f>
              <c:strCache>
                <c:ptCount val="1"/>
                <c:pt idx="0">
                  <c:v>Ano</c:v>
                </c:pt>
              </c:strCache>
            </c:strRef>
          </c:tx>
          <c:spPr>
            <a:solidFill>
              <a:schemeClr val="accent1"/>
            </a:solidFill>
            <a:ln>
              <a:noFill/>
            </a:ln>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List1!$B$2:$B$6</c:f>
              <c:numCache>
                <c:formatCode>0;\-0;[Color48]0</c:formatCode>
                <c:ptCount val="5"/>
                <c:pt idx="0">
                  <c:v>58.498023715415016</c:v>
                </c:pt>
                <c:pt idx="1">
                  <c:v>53</c:v>
                </c:pt>
                <c:pt idx="2">
                  <c:v>55</c:v>
                </c:pt>
                <c:pt idx="3">
                  <c:v>54</c:v>
                </c:pt>
                <c:pt idx="4">
                  <c:v>62</c:v>
                </c:pt>
              </c:numCache>
            </c:numRef>
          </c:val>
          <c:extLst>
            <c:ext xmlns:c16="http://schemas.microsoft.com/office/drawing/2014/chart" uri="{C3380CC4-5D6E-409C-BE32-E72D297353CC}">
              <c16:uniqueId val="{00000000-7471-4AB5-9E20-2D93BA0BE1EB}"/>
            </c:ext>
          </c:extLst>
        </c:ser>
        <c:ser>
          <c:idx val="1"/>
          <c:order val="1"/>
          <c:tx>
            <c:strRef>
              <c:f>List1!$C$1</c:f>
              <c:strCache>
                <c:ptCount val="1"/>
                <c:pt idx="0">
                  <c:v>Ne</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List1!$C$2:$C$6</c:f>
              <c:numCache>
                <c:formatCode>0;\-0;[Color48]0</c:formatCode>
                <c:ptCount val="5"/>
                <c:pt idx="0">
                  <c:v>28.853754940711461</c:v>
                </c:pt>
                <c:pt idx="1">
                  <c:v>38</c:v>
                </c:pt>
                <c:pt idx="2">
                  <c:v>40</c:v>
                </c:pt>
                <c:pt idx="3">
                  <c:v>40</c:v>
                </c:pt>
                <c:pt idx="4">
                  <c:v>30</c:v>
                </c:pt>
              </c:numCache>
            </c:numRef>
          </c:val>
          <c:extLst>
            <c:ext xmlns:c16="http://schemas.microsoft.com/office/drawing/2014/chart" uri="{C3380CC4-5D6E-409C-BE32-E72D297353CC}">
              <c16:uniqueId val="{00000001-7471-4AB5-9E20-2D93BA0BE1EB}"/>
            </c:ext>
          </c:extLst>
        </c:ser>
        <c:ser>
          <c:idx val="2"/>
          <c:order val="2"/>
          <c:tx>
            <c:strRef>
              <c:f>List1!$D$1</c:f>
              <c:strCache>
                <c:ptCount val="1"/>
                <c:pt idx="0">
                  <c:v>Nevím</c:v>
                </c:pt>
              </c:strCache>
            </c:strRef>
          </c:tx>
          <c:spPr>
            <a:solidFill>
              <a:schemeClr val="bg1">
                <a:lumMod val="65000"/>
              </a:schemeClr>
            </a:solidFill>
            <a:ln>
              <a:noFill/>
            </a:ln>
          </c:spPr>
          <c:invertIfNegative val="0"/>
          <c:dLbls>
            <c:numFmt formatCode="0;;;" sourceLinked="0"/>
            <c:spPr>
              <a:noFill/>
              <a:ln>
                <a:noFill/>
              </a:ln>
              <a:effectLst/>
            </c:spPr>
            <c:txPr>
              <a:bodyPr/>
              <a:lstStyle/>
              <a:p>
                <a:pPr>
                  <a:defRPr sz="1050" b="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List1!$D$2:$D$6</c:f>
              <c:numCache>
                <c:formatCode>0;\-0;[Color48]0</c:formatCode>
                <c:ptCount val="5"/>
                <c:pt idx="0">
                  <c:v>12.648221343873518</c:v>
                </c:pt>
                <c:pt idx="1">
                  <c:v>9</c:v>
                </c:pt>
                <c:pt idx="2">
                  <c:v>5</c:v>
                </c:pt>
                <c:pt idx="3">
                  <c:v>6</c:v>
                </c:pt>
                <c:pt idx="4">
                  <c:v>8</c:v>
                </c:pt>
              </c:numCache>
            </c:numRef>
          </c:val>
          <c:extLst>
            <c:ext xmlns:c16="http://schemas.microsoft.com/office/drawing/2014/chart" uri="{C3380CC4-5D6E-409C-BE32-E72D297353CC}">
              <c16:uniqueId val="{00000002-7471-4AB5-9E20-2D93BA0BE1EB}"/>
            </c:ext>
          </c:extLst>
        </c:ser>
        <c:dLbls>
          <c:showLegendKey val="0"/>
          <c:showVal val="0"/>
          <c:showCatName val="0"/>
          <c:showSerName val="0"/>
          <c:showPercent val="0"/>
          <c:showBubbleSize val="0"/>
        </c:dLbls>
        <c:gapWidth val="55"/>
        <c:overlap val="100"/>
        <c:axId val="125528320"/>
        <c:axId val="125546496"/>
      </c:barChart>
      <c:catAx>
        <c:axId val="125528320"/>
        <c:scaling>
          <c:orientation val="maxMin"/>
        </c:scaling>
        <c:delete val="0"/>
        <c:axPos val="l"/>
        <c:numFmt formatCode="General" sourceLinked="0"/>
        <c:majorTickMark val="out"/>
        <c:minorTickMark val="none"/>
        <c:tickLblPos val="nextTo"/>
        <c:spPr>
          <a:ln>
            <a:noFill/>
          </a:ln>
        </c:spPr>
        <c:txPr>
          <a:bodyPr/>
          <a:lstStyle/>
          <a:p>
            <a:pPr>
              <a:defRPr sz="1100"/>
            </a:pPr>
            <a:endParaRPr lang="cs-CZ"/>
          </a:p>
        </c:txPr>
        <c:crossAx val="125546496"/>
        <c:crosses val="autoZero"/>
        <c:auto val="1"/>
        <c:lblAlgn val="ctr"/>
        <c:lblOffset val="100"/>
        <c:tickLblSkip val="1"/>
        <c:noMultiLvlLbl val="0"/>
      </c:catAx>
      <c:valAx>
        <c:axId val="125546496"/>
        <c:scaling>
          <c:orientation val="minMax"/>
          <c:max val="100"/>
          <c:min val="0"/>
        </c:scaling>
        <c:delete val="0"/>
        <c:axPos val="b"/>
        <c:numFmt formatCode="0;\-0;[Color48]0" sourceLinked="1"/>
        <c:majorTickMark val="out"/>
        <c:minorTickMark val="none"/>
        <c:tickLblPos val="nextTo"/>
        <c:spPr>
          <a:ln>
            <a:noFill/>
          </a:ln>
        </c:spPr>
        <c:txPr>
          <a:bodyPr/>
          <a:lstStyle/>
          <a:p>
            <a:pPr>
              <a:defRPr sz="100">
                <a:solidFill>
                  <a:schemeClr val="bg1"/>
                </a:solidFill>
              </a:defRPr>
            </a:pPr>
            <a:endParaRPr lang="cs-CZ"/>
          </a:p>
        </c:txPr>
        <c:crossAx val="125528320"/>
        <c:crosses val="max"/>
        <c:crossBetween val="between"/>
        <c:majorUnit val="20"/>
      </c:valAx>
    </c:plotArea>
    <c:legend>
      <c:legendPos val="r"/>
      <c:layout>
        <c:manualLayout>
          <c:xMode val="edge"/>
          <c:yMode val="edge"/>
          <c:x val="0.26674210293128492"/>
          <c:y val="2.0047376598979275E-2"/>
          <c:w val="0.46464839408221892"/>
          <c:h val="0.12704270603178669"/>
        </c:manualLayout>
      </c:layout>
      <c:overlay val="0"/>
      <c:txPr>
        <a:bodyPr/>
        <a:lstStyle/>
        <a:p>
          <a:pPr>
            <a:defRPr sz="1000"/>
          </a:pPr>
          <a:endParaRPr lang="cs-CZ"/>
        </a:p>
      </c:txPr>
    </c:legend>
    <c:plotVisOnly val="1"/>
    <c:dispBlanksAs val="gap"/>
    <c:showDLblsOverMax val="0"/>
  </c:chart>
  <c:txPr>
    <a:bodyPr/>
    <a:lstStyle/>
    <a:p>
      <a:pPr>
        <a:defRPr sz="1800"/>
      </a:pPr>
      <a:endParaRPr lang="cs-CZ"/>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90041577700195"/>
          <c:y val="0.15637337357431777"/>
          <c:w val="0.82539779217585363"/>
          <c:h val="0.81322928131540029"/>
        </c:manualLayout>
      </c:layout>
      <c:barChart>
        <c:barDir val="bar"/>
        <c:grouping val="stacked"/>
        <c:varyColors val="0"/>
        <c:ser>
          <c:idx val="0"/>
          <c:order val="0"/>
          <c:tx>
            <c:strRef>
              <c:f>List1!$B$1</c:f>
              <c:strCache>
                <c:ptCount val="1"/>
                <c:pt idx="0">
                  <c:v>Ano</c:v>
                </c:pt>
              </c:strCache>
            </c:strRef>
          </c:tx>
          <c:spPr>
            <a:solidFill>
              <a:schemeClr val="accent1"/>
            </a:solidFill>
            <a:ln>
              <a:noFill/>
            </a:ln>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List1!$B$2:$B$6</c:f>
              <c:numCache>
                <c:formatCode>0;\-0;[Color48]0</c:formatCode>
                <c:ptCount val="5"/>
                <c:pt idx="0">
                  <c:v>54.841897233201585</c:v>
                </c:pt>
                <c:pt idx="1">
                  <c:v>51</c:v>
                </c:pt>
                <c:pt idx="2">
                  <c:v>44</c:v>
                </c:pt>
                <c:pt idx="3">
                  <c:v>48</c:v>
                </c:pt>
                <c:pt idx="4">
                  <c:v>61</c:v>
                </c:pt>
              </c:numCache>
            </c:numRef>
          </c:val>
          <c:extLst>
            <c:ext xmlns:c16="http://schemas.microsoft.com/office/drawing/2014/chart" uri="{C3380CC4-5D6E-409C-BE32-E72D297353CC}">
              <c16:uniqueId val="{00000000-D832-44E8-8900-D17C6CFD1EEF}"/>
            </c:ext>
          </c:extLst>
        </c:ser>
        <c:ser>
          <c:idx val="1"/>
          <c:order val="1"/>
          <c:tx>
            <c:strRef>
              <c:f>List1!$C$1</c:f>
              <c:strCache>
                <c:ptCount val="1"/>
                <c:pt idx="0">
                  <c:v>Ne</c:v>
                </c:pt>
              </c:strCache>
            </c:strRef>
          </c:tx>
          <c:spPr>
            <a:solidFill>
              <a:schemeClr val="accent2">
                <a:lumMod val="60000"/>
                <a:lumOff val="40000"/>
              </a:schemeClr>
            </a:solidFill>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List1!$C$2:$C$6</c:f>
              <c:numCache>
                <c:formatCode>0;\-0;[Color48]0</c:formatCode>
                <c:ptCount val="5"/>
                <c:pt idx="0">
                  <c:v>45.158102766798422</c:v>
                </c:pt>
                <c:pt idx="1">
                  <c:v>49</c:v>
                </c:pt>
                <c:pt idx="2">
                  <c:v>56</c:v>
                </c:pt>
                <c:pt idx="3">
                  <c:v>52</c:v>
                </c:pt>
                <c:pt idx="4">
                  <c:v>39</c:v>
                </c:pt>
              </c:numCache>
            </c:numRef>
          </c:val>
          <c:extLst>
            <c:ext xmlns:c16="http://schemas.microsoft.com/office/drawing/2014/chart" uri="{C3380CC4-5D6E-409C-BE32-E72D297353CC}">
              <c16:uniqueId val="{00000001-D832-44E8-8900-D17C6CFD1EEF}"/>
            </c:ext>
          </c:extLst>
        </c:ser>
        <c:dLbls>
          <c:showLegendKey val="0"/>
          <c:showVal val="0"/>
          <c:showCatName val="0"/>
          <c:showSerName val="0"/>
          <c:showPercent val="0"/>
          <c:showBubbleSize val="0"/>
        </c:dLbls>
        <c:gapWidth val="55"/>
        <c:overlap val="100"/>
        <c:axId val="125528320"/>
        <c:axId val="125546496"/>
      </c:barChart>
      <c:catAx>
        <c:axId val="125528320"/>
        <c:scaling>
          <c:orientation val="maxMin"/>
        </c:scaling>
        <c:delete val="0"/>
        <c:axPos val="l"/>
        <c:numFmt formatCode="General" sourceLinked="0"/>
        <c:majorTickMark val="out"/>
        <c:minorTickMark val="none"/>
        <c:tickLblPos val="nextTo"/>
        <c:spPr>
          <a:ln>
            <a:noFill/>
          </a:ln>
        </c:spPr>
        <c:txPr>
          <a:bodyPr/>
          <a:lstStyle/>
          <a:p>
            <a:pPr>
              <a:defRPr sz="1100"/>
            </a:pPr>
            <a:endParaRPr lang="cs-CZ"/>
          </a:p>
        </c:txPr>
        <c:crossAx val="125546496"/>
        <c:crosses val="autoZero"/>
        <c:auto val="1"/>
        <c:lblAlgn val="ctr"/>
        <c:lblOffset val="100"/>
        <c:tickLblSkip val="1"/>
        <c:noMultiLvlLbl val="0"/>
      </c:catAx>
      <c:valAx>
        <c:axId val="125546496"/>
        <c:scaling>
          <c:orientation val="minMax"/>
          <c:max val="100"/>
          <c:min val="0"/>
        </c:scaling>
        <c:delete val="0"/>
        <c:axPos val="b"/>
        <c:numFmt formatCode="0;\-0;[Color48]0" sourceLinked="1"/>
        <c:majorTickMark val="out"/>
        <c:minorTickMark val="none"/>
        <c:tickLblPos val="nextTo"/>
        <c:spPr>
          <a:ln>
            <a:noFill/>
          </a:ln>
        </c:spPr>
        <c:txPr>
          <a:bodyPr/>
          <a:lstStyle/>
          <a:p>
            <a:pPr>
              <a:defRPr sz="100">
                <a:solidFill>
                  <a:schemeClr val="bg1"/>
                </a:solidFill>
              </a:defRPr>
            </a:pPr>
            <a:endParaRPr lang="cs-CZ"/>
          </a:p>
        </c:txPr>
        <c:crossAx val="125528320"/>
        <c:crosses val="max"/>
        <c:crossBetween val="between"/>
        <c:majorUnit val="20"/>
      </c:valAx>
    </c:plotArea>
    <c:legend>
      <c:legendPos val="r"/>
      <c:layout>
        <c:manualLayout>
          <c:xMode val="edge"/>
          <c:yMode val="edge"/>
          <c:x val="0.23596393071408223"/>
          <c:y val="2.0047376598979275E-2"/>
          <c:w val="0.52900275417273357"/>
          <c:h val="0.12704270603178669"/>
        </c:manualLayout>
      </c:layout>
      <c:overlay val="0"/>
      <c:txPr>
        <a:bodyPr/>
        <a:lstStyle/>
        <a:p>
          <a:pPr>
            <a:defRPr sz="1000"/>
          </a:pPr>
          <a:endParaRPr lang="cs-CZ"/>
        </a:p>
      </c:txPr>
    </c:legend>
    <c:plotVisOnly val="1"/>
    <c:dispBlanksAs val="gap"/>
    <c:showDLblsOverMax val="0"/>
  </c:chart>
  <c:txPr>
    <a:bodyPr/>
    <a:lstStyle/>
    <a:p>
      <a:pPr>
        <a:defRPr sz="1800"/>
      </a:pPr>
      <a:endParaRPr lang="cs-CZ"/>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Hádají se nebo křičí na sebe někdy lidé </a:t>
            </a:r>
            <a:br>
              <a:rPr lang="cs-CZ" sz="1400" b="1" i="0" u="none" strike="noStrike" baseline="0" dirty="0">
                <a:effectLst/>
              </a:rPr>
            </a:br>
            <a:r>
              <a:rPr lang="cs-CZ" sz="1400" b="1" i="0" u="none" strike="noStrike" baseline="0" dirty="0">
                <a:effectLst/>
              </a:rPr>
              <a:t>ve vaší rodině?</a:t>
            </a:r>
            <a:endParaRPr lang="cs-CZ" sz="1400" dirty="0"/>
          </a:p>
        </c:rich>
      </c:tx>
      <c:layout>
        <c:manualLayout>
          <c:xMode val="edge"/>
          <c:yMode val="edge"/>
          <c:x val="0.19866880464495631"/>
          <c:y val="0"/>
        </c:manualLayout>
      </c:layout>
      <c:overlay val="0"/>
    </c:title>
    <c:autoTitleDeleted val="0"/>
    <c:plotArea>
      <c:layout>
        <c:manualLayout>
          <c:layoutTarget val="inner"/>
          <c:xMode val="edge"/>
          <c:yMode val="edge"/>
          <c:x val="0.21395204724770425"/>
          <c:y val="0.17804534329380145"/>
          <c:w val="0.55228149087275424"/>
          <c:h val="0.64264742702100586"/>
        </c:manualLayout>
      </c:layout>
      <c:doughnutChart>
        <c:varyColors val="1"/>
        <c:ser>
          <c:idx val="1"/>
          <c:order val="0"/>
          <c:spPr>
            <a:solidFill>
              <a:schemeClr val="accent1">
                <a:lumMod val="60000"/>
                <a:lumOff val="40000"/>
              </a:schemeClr>
            </a:solidFill>
          </c:spPr>
          <c:dPt>
            <c:idx val="0"/>
            <c:bubble3D val="0"/>
            <c:spPr>
              <a:solidFill>
                <a:schemeClr val="accent1"/>
              </a:solidFill>
            </c:spPr>
            <c:extLst>
              <c:ext xmlns:c16="http://schemas.microsoft.com/office/drawing/2014/chart" uri="{C3380CC4-5D6E-409C-BE32-E72D297353CC}">
                <c16:uniqueId val="{00000001-ABA2-49E9-9CE3-AF72C3F33C8C}"/>
              </c:ext>
            </c:extLst>
          </c:dPt>
          <c:dPt>
            <c:idx val="1"/>
            <c:bubble3D val="0"/>
            <c:spPr>
              <a:solidFill>
                <a:schemeClr val="accent2">
                  <a:lumMod val="60000"/>
                  <a:lumOff val="40000"/>
                </a:schemeClr>
              </a:solidFill>
            </c:spPr>
            <c:extLst>
              <c:ext xmlns:c16="http://schemas.microsoft.com/office/drawing/2014/chart" uri="{C3380CC4-5D6E-409C-BE32-E72D297353CC}">
                <c16:uniqueId val="{00000003-ABA2-49E9-9CE3-AF72C3F33C8C}"/>
              </c:ext>
            </c:extLst>
          </c:dPt>
          <c:dLbls>
            <c:spPr>
              <a:noFill/>
              <a:ln>
                <a:noFill/>
              </a:ln>
              <a:effectLst/>
            </c:spPr>
            <c:txPr>
              <a:bodyPr/>
              <a:lstStyle/>
              <a:p>
                <a:pPr>
                  <a:defRPr sz="1400" b="0">
                    <a:solidFill>
                      <a:schemeClr val="bg1"/>
                    </a:solidFill>
                  </a:defRPr>
                </a:pPr>
                <a:endParaRPr lang="cs-CZ"/>
              </a:p>
            </c:txPr>
            <c:showLegendKey val="0"/>
            <c:showVal val="1"/>
            <c:showCatName val="0"/>
            <c:showSerName val="0"/>
            <c:showPercent val="0"/>
            <c:showBubbleSize val="0"/>
            <c:showLeaderLines val="1"/>
            <c:extLst>
              <c:ext xmlns:c15="http://schemas.microsoft.com/office/drawing/2012/chart" uri="{CE6537A1-D6FC-4f65-9D91-7224C49458BB}"/>
            </c:extLst>
          </c:dLbls>
          <c:val>
            <c:numRef>
              <c:f>List1!$B$1:$B$2</c:f>
              <c:numCache>
                <c:formatCode>0;\-0;[Color48]0</c:formatCode>
                <c:ptCount val="2"/>
                <c:pt idx="0">
                  <c:v>54.841897233201585</c:v>
                </c:pt>
                <c:pt idx="1">
                  <c:v>45.158102766798422</c:v>
                </c:pt>
              </c:numCache>
            </c:numRef>
          </c:val>
          <c:extLst>
            <c:ext xmlns:c16="http://schemas.microsoft.com/office/drawing/2014/chart" uri="{C3380CC4-5D6E-409C-BE32-E72D297353CC}">
              <c16:uniqueId val="{00000008-ABA2-49E9-9CE3-AF72C3F33C8C}"/>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txPr>
    <a:bodyPr/>
    <a:lstStyle/>
    <a:p>
      <a:pPr>
        <a:defRPr sz="1800"/>
      </a:pPr>
      <a:endParaRPr lang="cs-CZ"/>
    </a:p>
  </c:txPr>
  <c:externalData r:id="rId1">
    <c:autoUpdate val="0"/>
  </c:externalData>
  <c:userShapes r:id="rId2"/>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pt-BR" sz="1400"/>
              <a:t>Ve tvých představách, jaká by měla Česká republika být?</a:t>
            </a:r>
            <a:endParaRPr lang="cs-CZ" sz="1400" dirty="0"/>
          </a:p>
        </c:rich>
      </c:tx>
      <c:layout>
        <c:manualLayout>
          <c:xMode val="edge"/>
          <c:yMode val="edge"/>
          <c:x val="8.2847207705231518E-2"/>
          <c:y val="2.038221784776903E-2"/>
        </c:manualLayout>
      </c:layout>
      <c:overlay val="0"/>
    </c:title>
    <c:autoTitleDeleted val="0"/>
    <c:plotArea>
      <c:layout>
        <c:manualLayout>
          <c:layoutTarget val="inner"/>
          <c:xMode val="edge"/>
          <c:yMode val="edge"/>
          <c:x val="0.29456140825744326"/>
          <c:y val="0.10056440619341186"/>
          <c:w val="0.6761338213571938"/>
          <c:h val="0.79715131538790218"/>
        </c:manualLayout>
      </c:layout>
      <c:barChart>
        <c:barDir val="bar"/>
        <c:grouping val="stacked"/>
        <c:varyColors val="0"/>
        <c:ser>
          <c:idx val="0"/>
          <c:order val="0"/>
          <c:tx>
            <c:strRef>
              <c:f>List1!$B$1</c:f>
              <c:strCache>
                <c:ptCount val="1"/>
                <c:pt idx="0">
                  <c:v>První odpověď</c:v>
                </c:pt>
              </c:strCache>
            </c:strRef>
          </c:tx>
          <c:spPr>
            <a:solidFill>
              <a:schemeClr val="accent1"/>
            </a:solidFill>
            <a:ln>
              <a:noFill/>
            </a:ln>
          </c:spPr>
          <c:invertIfNegative val="0"/>
          <c:dPt>
            <c:idx val="0"/>
            <c:invertIfNegative val="0"/>
            <c:bubble3D val="0"/>
            <c:extLst>
              <c:ext xmlns:c16="http://schemas.microsoft.com/office/drawing/2014/chart" uri="{C3380CC4-5D6E-409C-BE32-E72D297353CC}">
                <c16:uniqueId val="{00000000-2D2E-4365-A0CA-66A80FBC51B3}"/>
              </c:ext>
            </c:extLst>
          </c:dPt>
          <c:dPt>
            <c:idx val="2"/>
            <c:invertIfNegative val="0"/>
            <c:bubble3D val="0"/>
            <c:extLst>
              <c:ext xmlns:c16="http://schemas.microsoft.com/office/drawing/2014/chart" uri="{C3380CC4-5D6E-409C-BE32-E72D297353CC}">
                <c16:uniqueId val="{00000001-95A6-45D4-BE40-24E3279B252B}"/>
              </c:ext>
            </c:extLst>
          </c:dPt>
          <c:dPt>
            <c:idx val="3"/>
            <c:invertIfNegative val="0"/>
            <c:bubble3D val="0"/>
            <c:extLst>
              <c:ext xmlns:c16="http://schemas.microsoft.com/office/drawing/2014/chart" uri="{C3380CC4-5D6E-409C-BE32-E72D297353CC}">
                <c16:uniqueId val="{00000002-2D2E-4365-A0CA-66A80FBC51B3}"/>
              </c:ext>
            </c:extLst>
          </c:dPt>
          <c:dPt>
            <c:idx val="4"/>
            <c:invertIfNegative val="0"/>
            <c:bubble3D val="0"/>
            <c:extLst>
              <c:ext xmlns:c16="http://schemas.microsoft.com/office/drawing/2014/chart" uri="{C3380CC4-5D6E-409C-BE32-E72D297353CC}">
                <c16:uniqueId val="{00000003-2D2E-4365-A0CA-66A80FBC51B3}"/>
              </c:ext>
            </c:extLst>
          </c:dPt>
          <c:dPt>
            <c:idx val="5"/>
            <c:invertIfNegative val="0"/>
            <c:bubble3D val="0"/>
            <c:extLst>
              <c:ext xmlns:c16="http://schemas.microsoft.com/office/drawing/2014/chart" uri="{C3380CC4-5D6E-409C-BE32-E72D297353CC}">
                <c16:uniqueId val="{00000004-2D2E-4365-A0CA-66A80FBC51B3}"/>
              </c:ext>
            </c:extLst>
          </c:dPt>
          <c:dPt>
            <c:idx val="6"/>
            <c:invertIfNegative val="0"/>
            <c:bubble3D val="0"/>
            <c:extLst>
              <c:ext xmlns:c16="http://schemas.microsoft.com/office/drawing/2014/chart" uri="{C3380CC4-5D6E-409C-BE32-E72D297353CC}">
                <c16:uniqueId val="{00000005-2D2E-4365-A0CA-66A80FBC51B3}"/>
              </c:ext>
            </c:extLst>
          </c:dPt>
          <c:dPt>
            <c:idx val="7"/>
            <c:invertIfNegative val="0"/>
            <c:bubble3D val="0"/>
            <c:spPr>
              <a:solidFill>
                <a:schemeClr val="tx1">
                  <a:lumMod val="75000"/>
                  <a:lumOff val="25000"/>
                </a:schemeClr>
              </a:solidFill>
              <a:ln>
                <a:noFill/>
              </a:ln>
            </c:spPr>
            <c:extLst>
              <c:ext xmlns:c16="http://schemas.microsoft.com/office/drawing/2014/chart" uri="{C3380CC4-5D6E-409C-BE32-E72D297353CC}">
                <c16:uniqueId val="{00000007-2D2E-4365-A0CA-66A80FBC51B3}"/>
              </c:ext>
            </c:extLst>
          </c:dPt>
          <c:dPt>
            <c:idx val="8"/>
            <c:invertIfNegative val="0"/>
            <c:bubble3D val="0"/>
            <c:spPr>
              <a:solidFill>
                <a:schemeClr val="bg1">
                  <a:lumMod val="65000"/>
                </a:schemeClr>
              </a:solidFill>
              <a:ln>
                <a:noFill/>
              </a:ln>
            </c:spPr>
            <c:extLst>
              <c:ext xmlns:c16="http://schemas.microsoft.com/office/drawing/2014/chart" uri="{C3380CC4-5D6E-409C-BE32-E72D297353CC}">
                <c16:uniqueId val="{00000009-2D2E-4365-A0CA-66A80FBC51B3}"/>
              </c:ext>
            </c:extLst>
          </c:dPt>
          <c:dPt>
            <c:idx val="9"/>
            <c:invertIfNegative val="0"/>
            <c:bubble3D val="0"/>
            <c:spPr>
              <a:solidFill>
                <a:schemeClr val="accent2"/>
              </a:solidFill>
              <a:ln>
                <a:noFill/>
              </a:ln>
            </c:spPr>
            <c:extLst>
              <c:ext xmlns:c16="http://schemas.microsoft.com/office/drawing/2014/chart" uri="{C3380CC4-5D6E-409C-BE32-E72D297353CC}">
                <c16:uniqueId val="{0000000B-2D2E-4365-A0CA-66A80FBC51B3}"/>
              </c:ext>
            </c:extLst>
          </c:dPt>
          <c:dPt>
            <c:idx val="10"/>
            <c:invertIfNegative val="0"/>
            <c:bubble3D val="0"/>
            <c:spPr>
              <a:solidFill>
                <a:schemeClr val="tx1">
                  <a:lumMod val="90000"/>
                  <a:lumOff val="10000"/>
                </a:schemeClr>
              </a:solidFill>
              <a:ln>
                <a:noFill/>
              </a:ln>
            </c:spPr>
            <c:extLst>
              <c:ext xmlns:c16="http://schemas.microsoft.com/office/drawing/2014/chart" uri="{C3380CC4-5D6E-409C-BE32-E72D297353CC}">
                <c16:uniqueId val="{0000000D-2D2E-4365-A0CA-66A80FBC51B3}"/>
              </c:ext>
            </c:extLst>
          </c:dPt>
          <c:dPt>
            <c:idx val="12"/>
            <c:invertIfNegative val="0"/>
            <c:bubble3D val="0"/>
            <c:extLst>
              <c:ext xmlns:c16="http://schemas.microsoft.com/office/drawing/2014/chart" uri="{C3380CC4-5D6E-409C-BE32-E72D297353CC}">
                <c16:uniqueId val="{0000000E-2D2E-4365-A0CA-66A80FBC51B3}"/>
              </c:ext>
            </c:extLst>
          </c:dPt>
          <c:dPt>
            <c:idx val="13"/>
            <c:invertIfNegative val="0"/>
            <c:bubble3D val="0"/>
            <c:extLst>
              <c:ext xmlns:c16="http://schemas.microsoft.com/office/drawing/2014/chart" uri="{C3380CC4-5D6E-409C-BE32-E72D297353CC}">
                <c16:uniqueId val="{0000000F-2D2E-4365-A0CA-66A80FBC51B3}"/>
              </c:ext>
            </c:extLst>
          </c:dPt>
          <c:dPt>
            <c:idx val="14"/>
            <c:invertIfNegative val="0"/>
            <c:bubble3D val="0"/>
            <c:extLst>
              <c:ext xmlns:c16="http://schemas.microsoft.com/office/drawing/2014/chart" uri="{C3380CC4-5D6E-409C-BE32-E72D297353CC}">
                <c16:uniqueId val="{00000010-2D2E-4365-A0CA-66A80FBC51B3}"/>
              </c:ext>
            </c:extLst>
          </c:dPt>
          <c:dPt>
            <c:idx val="15"/>
            <c:invertIfNegative val="0"/>
            <c:bubble3D val="0"/>
            <c:extLst>
              <c:ext xmlns:c16="http://schemas.microsoft.com/office/drawing/2014/chart" uri="{C3380CC4-5D6E-409C-BE32-E72D297353CC}">
                <c16:uniqueId val="{00000011-2D2E-4365-A0CA-66A80FBC51B3}"/>
              </c:ext>
            </c:extLst>
          </c:dPt>
          <c:dLbls>
            <c:spPr>
              <a:noFill/>
              <a:ln>
                <a:noFill/>
              </a:ln>
              <a:effectLst/>
            </c:spPr>
            <c:txPr>
              <a:bodyPr wrap="square" lIns="38100" tIns="19050" rIns="38100" bIns="19050" anchor="ctr">
                <a:spAutoFit/>
              </a:bodyPr>
              <a:lstStyle/>
              <a:p>
                <a:pPr>
                  <a:defRPr sz="1300" b="1">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List1!$A$2:$A$10</c:f>
              <c:strCache>
                <c:ptCount val="9"/>
                <c:pt idx="0">
                  <c:v>Bez bojů (války)</c:v>
                </c:pt>
                <c:pt idx="1">
                  <c:v>Bez kriminality/násilí</c:v>
                </c:pt>
                <c:pt idx="2">
                  <c:v>Bez drog a alkoholismu</c:v>
                </c:pt>
                <c:pt idx="3">
                  <c:v>Každý bude mít práci</c:v>
                </c:pt>
                <c:pt idx="4">
                  <c:v>Lepší ekonomická situace</c:v>
                </c:pt>
                <c:pt idx="5">
                  <c:v>Nebude znečištění</c:v>
                </c:pt>
                <c:pt idx="6">
                  <c:v>Bude sociální rovnost</c:v>
                </c:pt>
                <c:pt idx="7">
                  <c:v>Jiné</c:v>
                </c:pt>
                <c:pt idx="8">
                  <c:v>Nevím</c:v>
                </c:pt>
              </c:strCache>
            </c:strRef>
          </c:cat>
          <c:val>
            <c:numRef>
              <c:f>List1!$B$2:$B$10</c:f>
              <c:numCache>
                <c:formatCode>0;\-0;[Color48]0</c:formatCode>
                <c:ptCount val="9"/>
                <c:pt idx="0">
                  <c:v>37.944664031620547</c:v>
                </c:pt>
                <c:pt idx="1">
                  <c:v>19.861660079051383</c:v>
                </c:pt>
                <c:pt idx="2">
                  <c:v>9.8814229249011856</c:v>
                </c:pt>
                <c:pt idx="3">
                  <c:v>6.4229249011857714</c:v>
                </c:pt>
                <c:pt idx="4">
                  <c:v>8.8932806324110665</c:v>
                </c:pt>
                <c:pt idx="5">
                  <c:v>3.458498023715415</c:v>
                </c:pt>
                <c:pt idx="6">
                  <c:v>3.0632411067193677</c:v>
                </c:pt>
                <c:pt idx="7">
                  <c:v>3.1620553359683794</c:v>
                </c:pt>
                <c:pt idx="8">
                  <c:v>7.312252964426877</c:v>
                </c:pt>
              </c:numCache>
            </c:numRef>
          </c:val>
          <c:extLst>
            <c:ext xmlns:c16="http://schemas.microsoft.com/office/drawing/2014/chart" uri="{C3380CC4-5D6E-409C-BE32-E72D297353CC}">
              <c16:uniqueId val="{00000012-2D2E-4365-A0CA-66A80FBC51B3}"/>
            </c:ext>
          </c:extLst>
        </c:ser>
        <c:ser>
          <c:idx val="1"/>
          <c:order val="1"/>
          <c:tx>
            <c:strRef>
              <c:f>List1!$C$1</c:f>
              <c:strCache>
                <c:ptCount val="1"/>
                <c:pt idx="0">
                  <c:v>Celkem</c:v>
                </c:pt>
              </c:strCache>
            </c:strRef>
          </c:tx>
          <c:spPr>
            <a:solidFill>
              <a:schemeClr val="accent1">
                <a:lumMod val="60000"/>
                <a:lumOff val="40000"/>
              </a:schemeClr>
            </a:solidFill>
            <a:ln>
              <a:noFill/>
            </a:ln>
          </c:spPr>
          <c:invertIfNegative val="0"/>
          <c:dPt>
            <c:idx val="2"/>
            <c:invertIfNegative val="0"/>
            <c:bubble3D val="0"/>
            <c:extLst>
              <c:ext xmlns:c16="http://schemas.microsoft.com/office/drawing/2014/chart" uri="{C3380CC4-5D6E-409C-BE32-E72D297353CC}">
                <c16:uniqueId val="{00000012-95A6-45D4-BE40-24E3279B252B}"/>
              </c:ext>
            </c:extLst>
          </c:dPt>
          <c:dPt>
            <c:idx val="7"/>
            <c:invertIfNegative val="0"/>
            <c:bubble3D val="0"/>
            <c:spPr>
              <a:solidFill>
                <a:schemeClr val="tx1">
                  <a:lumMod val="50000"/>
                  <a:lumOff val="50000"/>
                </a:schemeClr>
              </a:solidFill>
              <a:ln>
                <a:noFill/>
              </a:ln>
            </c:spPr>
            <c:extLst>
              <c:ext xmlns:c16="http://schemas.microsoft.com/office/drawing/2014/chart" uri="{C3380CC4-5D6E-409C-BE32-E72D297353CC}">
                <c16:uniqueId val="{00000015-67F1-4E02-82E6-D70D1EE5C8BA}"/>
              </c:ext>
            </c:extLst>
          </c:dPt>
          <c:dPt>
            <c:idx val="8"/>
            <c:invertIfNegative val="0"/>
            <c:bubble3D val="0"/>
            <c:spPr>
              <a:solidFill>
                <a:schemeClr val="bg1">
                  <a:lumMod val="85000"/>
                </a:schemeClr>
              </a:solidFill>
              <a:ln>
                <a:noFill/>
              </a:ln>
            </c:spPr>
            <c:extLst>
              <c:ext xmlns:c16="http://schemas.microsoft.com/office/drawing/2014/chart" uri="{C3380CC4-5D6E-409C-BE32-E72D297353CC}">
                <c16:uniqueId val="{00000015-2D2E-4365-A0CA-66A80FBC51B3}"/>
              </c:ext>
            </c:extLst>
          </c:dPt>
          <c:dPt>
            <c:idx val="9"/>
            <c:invertIfNegative val="0"/>
            <c:bubble3D val="0"/>
            <c:spPr>
              <a:noFill/>
              <a:ln>
                <a:noFill/>
              </a:ln>
            </c:spPr>
            <c:extLst>
              <c:ext xmlns:c16="http://schemas.microsoft.com/office/drawing/2014/chart" uri="{C3380CC4-5D6E-409C-BE32-E72D297353CC}">
                <c16:uniqueId val="{00000017-2D2E-4365-A0CA-66A80FBC51B3}"/>
              </c:ext>
            </c:extLst>
          </c:dPt>
          <c:dPt>
            <c:idx val="10"/>
            <c:invertIfNegative val="0"/>
            <c:bubble3D val="0"/>
            <c:spPr>
              <a:solidFill>
                <a:schemeClr val="tx1">
                  <a:lumMod val="50000"/>
                  <a:lumOff val="50000"/>
                </a:schemeClr>
              </a:solidFill>
              <a:ln>
                <a:noFill/>
              </a:ln>
            </c:spPr>
            <c:extLst>
              <c:ext xmlns:c16="http://schemas.microsoft.com/office/drawing/2014/chart" uri="{C3380CC4-5D6E-409C-BE32-E72D297353CC}">
                <c16:uniqueId val="{00000019-2D2E-4365-A0CA-66A80FBC51B3}"/>
              </c:ext>
            </c:extLst>
          </c:dPt>
          <c:cat>
            <c:strRef>
              <c:f>List1!$A$2:$A$10</c:f>
              <c:strCache>
                <c:ptCount val="9"/>
                <c:pt idx="0">
                  <c:v>Bez bojů (války)</c:v>
                </c:pt>
                <c:pt idx="1">
                  <c:v>Bez kriminality/násilí</c:v>
                </c:pt>
                <c:pt idx="2">
                  <c:v>Bez drog a alkoholismu</c:v>
                </c:pt>
                <c:pt idx="3">
                  <c:v>Každý bude mít práci</c:v>
                </c:pt>
                <c:pt idx="4">
                  <c:v>Lepší ekonomická situace</c:v>
                </c:pt>
                <c:pt idx="5">
                  <c:v>Nebude znečištění</c:v>
                </c:pt>
                <c:pt idx="6">
                  <c:v>Bude sociální rovnost</c:v>
                </c:pt>
                <c:pt idx="7">
                  <c:v>Jiné</c:v>
                </c:pt>
                <c:pt idx="8">
                  <c:v>Nevím</c:v>
                </c:pt>
              </c:strCache>
            </c:strRef>
          </c:cat>
          <c:val>
            <c:numRef>
              <c:f>List1!$C$2:$C$10</c:f>
              <c:numCache>
                <c:formatCode>0;\-0;[Color48]0</c:formatCode>
                <c:ptCount val="9"/>
                <c:pt idx="0">
                  <c:v>29.446640316205546</c:v>
                </c:pt>
                <c:pt idx="1">
                  <c:v>42.490118577075094</c:v>
                </c:pt>
                <c:pt idx="2">
                  <c:v>38.636363636363633</c:v>
                </c:pt>
                <c:pt idx="3">
                  <c:v>27.371541501976282</c:v>
                </c:pt>
                <c:pt idx="4">
                  <c:v>24.604743083003957</c:v>
                </c:pt>
                <c:pt idx="5">
                  <c:v>25.889328063241109</c:v>
                </c:pt>
                <c:pt idx="6">
                  <c:v>15.217391304347828</c:v>
                </c:pt>
                <c:pt idx="7">
                  <c:v>1.2845849802371538</c:v>
                </c:pt>
                <c:pt idx="8">
                  <c:v>5.7312252964426875</c:v>
                </c:pt>
              </c:numCache>
            </c:numRef>
          </c:val>
          <c:extLst>
            <c:ext xmlns:c16="http://schemas.microsoft.com/office/drawing/2014/chart" uri="{C3380CC4-5D6E-409C-BE32-E72D297353CC}">
              <c16:uniqueId val="{0000001A-2D2E-4365-A0CA-66A80FBC51B3}"/>
            </c:ext>
          </c:extLst>
        </c:ser>
        <c:ser>
          <c:idx val="2"/>
          <c:order val="2"/>
          <c:tx>
            <c:strRef>
              <c:f>List1!$D$1</c:f>
              <c:strCache>
                <c:ptCount val="1"/>
              </c:strCache>
            </c:strRef>
          </c:tx>
          <c:spPr>
            <a:noFill/>
            <a:ln>
              <a:noFill/>
            </a:ln>
          </c:spPr>
          <c:invertIfNegative val="0"/>
          <c:dLbls>
            <c:spPr>
              <a:noFill/>
              <a:ln>
                <a:noFill/>
              </a:ln>
              <a:effectLst/>
            </c:spPr>
            <c:txPr>
              <a:bodyPr/>
              <a:lstStyle/>
              <a:p>
                <a:pPr>
                  <a:defRPr sz="1300"/>
                </a:pPr>
                <a:endParaRPr lang="cs-CZ"/>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List1!$A$2:$A$10</c:f>
              <c:strCache>
                <c:ptCount val="9"/>
                <c:pt idx="0">
                  <c:v>Bez bojů (války)</c:v>
                </c:pt>
                <c:pt idx="1">
                  <c:v>Bez kriminality/násilí</c:v>
                </c:pt>
                <c:pt idx="2">
                  <c:v>Bez drog a alkoholismu</c:v>
                </c:pt>
                <c:pt idx="3">
                  <c:v>Každý bude mít práci</c:v>
                </c:pt>
                <c:pt idx="4">
                  <c:v>Lepší ekonomická situace</c:v>
                </c:pt>
                <c:pt idx="5">
                  <c:v>Nebude znečištění</c:v>
                </c:pt>
                <c:pt idx="6">
                  <c:v>Bude sociální rovnost</c:v>
                </c:pt>
                <c:pt idx="7">
                  <c:v>Jiné</c:v>
                </c:pt>
                <c:pt idx="8">
                  <c:v>Nevím</c:v>
                </c:pt>
              </c:strCache>
            </c:strRef>
          </c:cat>
          <c:val>
            <c:numRef>
              <c:f>List1!$D$2:$D$10</c:f>
              <c:numCache>
                <c:formatCode>0;\-0;[Color48]0</c:formatCode>
                <c:ptCount val="9"/>
                <c:pt idx="0">
                  <c:v>67.391304347826093</c:v>
                </c:pt>
                <c:pt idx="1">
                  <c:v>62.351778656126477</c:v>
                </c:pt>
                <c:pt idx="2">
                  <c:v>48.51778656126482</c:v>
                </c:pt>
                <c:pt idx="3">
                  <c:v>33.794466403162055</c:v>
                </c:pt>
                <c:pt idx="4">
                  <c:v>33.498023715415023</c:v>
                </c:pt>
                <c:pt idx="5">
                  <c:v>29.347826086956523</c:v>
                </c:pt>
                <c:pt idx="6">
                  <c:v>18.280632411067195</c:v>
                </c:pt>
                <c:pt idx="7">
                  <c:v>4.4466403162055332</c:v>
                </c:pt>
                <c:pt idx="8">
                  <c:v>13.043478260869565</c:v>
                </c:pt>
              </c:numCache>
            </c:numRef>
          </c:val>
          <c:extLst>
            <c:ext xmlns:c16="http://schemas.microsoft.com/office/drawing/2014/chart" uri="{C3380CC4-5D6E-409C-BE32-E72D297353CC}">
              <c16:uniqueId val="{0000001B-2D2E-4365-A0CA-66A80FBC51B3}"/>
            </c:ext>
          </c:extLst>
        </c:ser>
        <c:dLbls>
          <c:showLegendKey val="0"/>
          <c:showVal val="0"/>
          <c:showCatName val="0"/>
          <c:showSerName val="0"/>
          <c:showPercent val="0"/>
          <c:showBubbleSize val="0"/>
        </c:dLbls>
        <c:gapWidth val="76"/>
        <c:overlap val="100"/>
        <c:axId val="229096064"/>
        <c:axId val="229106048"/>
      </c:barChart>
      <c:catAx>
        <c:axId val="229096064"/>
        <c:scaling>
          <c:orientation val="maxMin"/>
        </c:scaling>
        <c:delete val="0"/>
        <c:axPos val="l"/>
        <c:numFmt formatCode="General" sourceLinked="0"/>
        <c:majorTickMark val="out"/>
        <c:minorTickMark val="none"/>
        <c:tickLblPos val="nextTo"/>
        <c:spPr>
          <a:ln>
            <a:noFill/>
          </a:ln>
        </c:spPr>
        <c:txPr>
          <a:bodyPr/>
          <a:lstStyle/>
          <a:p>
            <a:pPr>
              <a:defRPr sz="1300"/>
            </a:pPr>
            <a:endParaRPr lang="cs-CZ"/>
          </a:p>
        </c:txPr>
        <c:crossAx val="229106048"/>
        <c:crosses val="autoZero"/>
        <c:auto val="1"/>
        <c:lblAlgn val="ctr"/>
        <c:lblOffset val="100"/>
        <c:noMultiLvlLbl val="0"/>
      </c:catAx>
      <c:valAx>
        <c:axId val="229106048"/>
        <c:scaling>
          <c:orientation val="minMax"/>
          <c:max val="75"/>
          <c:min val="0"/>
        </c:scaling>
        <c:delete val="1"/>
        <c:axPos val="b"/>
        <c:numFmt formatCode="0;\-0;[Color48]0" sourceLinked="1"/>
        <c:majorTickMark val="out"/>
        <c:minorTickMark val="none"/>
        <c:tickLblPos val="none"/>
        <c:crossAx val="229096064"/>
        <c:crosses val="max"/>
        <c:crossBetween val="between"/>
        <c:majorUnit val="20"/>
      </c:valAx>
    </c:plotArea>
    <c:legend>
      <c:legendPos val="r"/>
      <c:layout>
        <c:manualLayout>
          <c:xMode val="edge"/>
          <c:yMode val="edge"/>
          <c:x val="0.58891014387718243"/>
          <c:y val="0.77209363364463157"/>
          <c:w val="0.22389553851473848"/>
          <c:h val="0.17569655537243895"/>
        </c:manualLayout>
      </c:layout>
      <c:overlay val="0"/>
      <c:txPr>
        <a:bodyPr/>
        <a:lstStyle/>
        <a:p>
          <a:pPr>
            <a:defRPr sz="1300"/>
          </a:pPr>
          <a:endParaRPr lang="cs-CZ"/>
        </a:p>
      </c:txPr>
    </c:legend>
    <c:plotVisOnly val="1"/>
    <c:dispBlanksAs val="gap"/>
    <c:showDLblsOverMax val="0"/>
  </c:chart>
  <c:txPr>
    <a:bodyPr/>
    <a:lstStyle/>
    <a:p>
      <a:pPr>
        <a:defRPr sz="1800"/>
      </a:pPr>
      <a:endParaRPr lang="cs-CZ"/>
    </a:p>
  </c:txPr>
  <c:externalData r:id="rId1">
    <c:autoUpdate val="0"/>
  </c:externalData>
  <c:userShapes r:id="rId2"/>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cs-CZ" sz="1200" dirty="0"/>
              <a:t>Důležitost možnosti</a:t>
            </a:r>
            <a:r>
              <a:rPr lang="cs-CZ" sz="1200" baseline="0" dirty="0"/>
              <a:t> „bez bojů (války)“</a:t>
            </a:r>
            <a:endParaRPr lang="cs-CZ" sz="1200" dirty="0"/>
          </a:p>
        </c:rich>
      </c:tx>
      <c:layout>
        <c:manualLayout>
          <c:xMode val="edge"/>
          <c:yMode val="edge"/>
          <c:x val="6.6433484007578009E-2"/>
          <c:y val="2.4206743121854075E-2"/>
        </c:manualLayout>
      </c:layout>
      <c:overlay val="0"/>
    </c:title>
    <c:autoTitleDeleted val="0"/>
    <c:plotArea>
      <c:layout>
        <c:manualLayout>
          <c:layoutTarget val="inner"/>
          <c:xMode val="edge"/>
          <c:yMode val="edge"/>
          <c:x val="0.15190041577700195"/>
          <c:y val="0.15637337357431777"/>
          <c:w val="0.82539779217585363"/>
          <c:h val="0.81322928131540029"/>
        </c:manualLayout>
      </c:layout>
      <c:barChart>
        <c:barDir val="bar"/>
        <c:grouping val="stacked"/>
        <c:varyColors val="0"/>
        <c:ser>
          <c:idx val="0"/>
          <c:order val="0"/>
          <c:tx>
            <c:strRef>
              <c:f>List1!$B$1</c:f>
              <c:strCache>
                <c:ptCount val="1"/>
              </c:strCache>
            </c:strRef>
          </c:tx>
          <c:spPr>
            <a:solidFill>
              <a:schemeClr val="accent1"/>
            </a:solidFill>
            <a:ln>
              <a:noFill/>
            </a:ln>
          </c:spPr>
          <c:invertIfNegative val="0"/>
          <c:dLbls>
            <c:spPr>
              <a:noFill/>
              <a:ln>
                <a:noFill/>
              </a:ln>
              <a:effectLst/>
            </c:spPr>
            <c:txPr>
              <a:bodyPr wrap="square" lIns="38100" tIns="19050" rIns="38100" bIns="19050" anchor="ctr">
                <a:spAutoFit/>
              </a:bodyPr>
              <a:lstStyle/>
              <a:p>
                <a:pPr>
                  <a:defRPr sz="1050" b="1">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List1!$A$2:$A$6</c:f>
              <c:strCache>
                <c:ptCount val="5"/>
                <c:pt idx="0">
                  <c:v>2026</c:v>
                </c:pt>
                <c:pt idx="1">
                  <c:v>2024</c:v>
                </c:pt>
                <c:pt idx="2">
                  <c:v>2022</c:v>
                </c:pt>
                <c:pt idx="3">
                  <c:v>2021</c:v>
                </c:pt>
                <c:pt idx="4">
                  <c:v>2017*</c:v>
                </c:pt>
              </c:strCache>
            </c:strRef>
          </c:cat>
          <c:val>
            <c:numRef>
              <c:f>List1!$B$2:$B$6</c:f>
              <c:numCache>
                <c:formatCode>0;\-0;[Color48]0</c:formatCode>
                <c:ptCount val="5"/>
                <c:pt idx="0">
                  <c:v>38</c:v>
                </c:pt>
                <c:pt idx="1">
                  <c:v>26</c:v>
                </c:pt>
                <c:pt idx="2">
                  <c:v>27</c:v>
                </c:pt>
                <c:pt idx="3">
                  <c:v>16</c:v>
                </c:pt>
              </c:numCache>
            </c:numRef>
          </c:val>
          <c:extLst>
            <c:ext xmlns:c16="http://schemas.microsoft.com/office/drawing/2014/chart" uri="{C3380CC4-5D6E-409C-BE32-E72D297353CC}">
              <c16:uniqueId val="{00000000-3343-473D-87F3-07A1F8B8EC66}"/>
            </c:ext>
          </c:extLst>
        </c:ser>
        <c:ser>
          <c:idx val="1"/>
          <c:order val="1"/>
          <c:tx>
            <c:strRef>
              <c:f>List1!$C$1</c:f>
              <c:strCache>
                <c:ptCount val="1"/>
              </c:strCache>
            </c:strRef>
          </c:tx>
          <c:spPr>
            <a:solidFill>
              <a:schemeClr val="accent1">
                <a:lumMod val="60000"/>
                <a:lumOff val="40000"/>
              </a:schemeClr>
            </a:solidFill>
          </c:spPr>
          <c:invertIfNegative val="0"/>
          <c:cat>
            <c:strRef>
              <c:f>List1!$A$2:$A$6</c:f>
              <c:strCache>
                <c:ptCount val="5"/>
                <c:pt idx="0">
                  <c:v>2026</c:v>
                </c:pt>
                <c:pt idx="1">
                  <c:v>2024</c:v>
                </c:pt>
                <c:pt idx="2">
                  <c:v>2022</c:v>
                </c:pt>
                <c:pt idx="3">
                  <c:v>2021</c:v>
                </c:pt>
                <c:pt idx="4">
                  <c:v>2017*</c:v>
                </c:pt>
              </c:strCache>
            </c:strRef>
          </c:cat>
          <c:val>
            <c:numRef>
              <c:f>List1!$C$2:$C$6</c:f>
              <c:numCache>
                <c:formatCode>0;\-0;[Color48]0</c:formatCode>
                <c:ptCount val="5"/>
                <c:pt idx="0">
                  <c:v>29</c:v>
                </c:pt>
                <c:pt idx="1">
                  <c:v>34</c:v>
                </c:pt>
                <c:pt idx="2">
                  <c:v>30</c:v>
                </c:pt>
                <c:pt idx="3">
                  <c:v>18</c:v>
                </c:pt>
                <c:pt idx="4">
                  <c:v>13</c:v>
                </c:pt>
              </c:numCache>
            </c:numRef>
          </c:val>
          <c:extLst>
            <c:ext xmlns:c16="http://schemas.microsoft.com/office/drawing/2014/chart" uri="{C3380CC4-5D6E-409C-BE32-E72D297353CC}">
              <c16:uniqueId val="{00000001-3343-473D-87F3-07A1F8B8EC66}"/>
            </c:ext>
          </c:extLst>
        </c:ser>
        <c:ser>
          <c:idx val="2"/>
          <c:order val="2"/>
          <c:tx>
            <c:strRef>
              <c:f>List1!$D$1</c:f>
              <c:strCache>
                <c:ptCount val="1"/>
              </c:strCache>
            </c:strRef>
          </c:tx>
          <c:spPr>
            <a:noFill/>
          </c:spPr>
          <c:invertIfNegative val="0"/>
          <c:dLbls>
            <c:spPr>
              <a:noFill/>
              <a:ln>
                <a:noFill/>
              </a:ln>
              <a:effectLst/>
            </c:spPr>
            <c:txPr>
              <a:bodyPr wrap="square" lIns="38100" tIns="19050" rIns="38100" bIns="19050" anchor="ctr">
                <a:spAutoFit/>
              </a:bodyPr>
              <a:lstStyle/>
              <a:p>
                <a:pPr>
                  <a:defRPr sz="1050" b="0">
                    <a:solidFill>
                      <a:schemeClr val="tx1"/>
                    </a:solidFill>
                  </a:defRPr>
                </a:pPr>
                <a:endParaRPr lang="cs-CZ"/>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List1!$A$2:$A$6</c:f>
              <c:strCache>
                <c:ptCount val="5"/>
                <c:pt idx="0">
                  <c:v>2026</c:v>
                </c:pt>
                <c:pt idx="1">
                  <c:v>2024</c:v>
                </c:pt>
                <c:pt idx="2">
                  <c:v>2022</c:v>
                </c:pt>
                <c:pt idx="3">
                  <c:v>2021</c:v>
                </c:pt>
                <c:pt idx="4">
                  <c:v>2017*</c:v>
                </c:pt>
              </c:strCache>
            </c:strRef>
          </c:cat>
          <c:val>
            <c:numRef>
              <c:f>List1!$D$2:$D$6</c:f>
              <c:numCache>
                <c:formatCode>0;\-0;[Color48]0</c:formatCode>
                <c:ptCount val="5"/>
                <c:pt idx="0">
                  <c:v>67</c:v>
                </c:pt>
                <c:pt idx="1">
                  <c:v>60</c:v>
                </c:pt>
                <c:pt idx="2">
                  <c:v>57</c:v>
                </c:pt>
                <c:pt idx="3">
                  <c:v>34</c:v>
                </c:pt>
                <c:pt idx="4">
                  <c:v>13</c:v>
                </c:pt>
              </c:numCache>
            </c:numRef>
          </c:val>
          <c:extLst>
            <c:ext xmlns:c16="http://schemas.microsoft.com/office/drawing/2014/chart" uri="{C3380CC4-5D6E-409C-BE32-E72D297353CC}">
              <c16:uniqueId val="{00000002-3343-473D-87F3-07A1F8B8EC66}"/>
            </c:ext>
          </c:extLst>
        </c:ser>
        <c:dLbls>
          <c:showLegendKey val="0"/>
          <c:showVal val="0"/>
          <c:showCatName val="0"/>
          <c:showSerName val="0"/>
          <c:showPercent val="0"/>
          <c:showBubbleSize val="0"/>
        </c:dLbls>
        <c:gapWidth val="55"/>
        <c:overlap val="100"/>
        <c:axId val="125528320"/>
        <c:axId val="125546496"/>
      </c:barChart>
      <c:catAx>
        <c:axId val="125528320"/>
        <c:scaling>
          <c:orientation val="maxMin"/>
        </c:scaling>
        <c:delete val="0"/>
        <c:axPos val="l"/>
        <c:numFmt formatCode="General" sourceLinked="0"/>
        <c:majorTickMark val="out"/>
        <c:minorTickMark val="none"/>
        <c:tickLblPos val="nextTo"/>
        <c:spPr>
          <a:ln>
            <a:noFill/>
          </a:ln>
        </c:spPr>
        <c:txPr>
          <a:bodyPr/>
          <a:lstStyle/>
          <a:p>
            <a:pPr>
              <a:defRPr sz="1100"/>
            </a:pPr>
            <a:endParaRPr lang="cs-CZ"/>
          </a:p>
        </c:txPr>
        <c:crossAx val="125546496"/>
        <c:crosses val="autoZero"/>
        <c:auto val="1"/>
        <c:lblAlgn val="ctr"/>
        <c:lblOffset val="100"/>
        <c:tickLblSkip val="1"/>
        <c:noMultiLvlLbl val="0"/>
      </c:catAx>
      <c:valAx>
        <c:axId val="125546496"/>
        <c:scaling>
          <c:orientation val="minMax"/>
          <c:max val="75"/>
          <c:min val="0"/>
        </c:scaling>
        <c:delete val="1"/>
        <c:axPos val="b"/>
        <c:numFmt formatCode="0;\-0;[Color48]0" sourceLinked="1"/>
        <c:majorTickMark val="out"/>
        <c:minorTickMark val="none"/>
        <c:tickLblPos val="nextTo"/>
        <c:crossAx val="125528320"/>
        <c:crosses val="max"/>
        <c:crossBetween val="between"/>
        <c:majorUnit val="20"/>
      </c:valAx>
    </c:plotArea>
    <c:plotVisOnly val="1"/>
    <c:dispBlanksAs val="gap"/>
    <c:showDLblsOverMax val="0"/>
  </c:chart>
  <c:txPr>
    <a:bodyPr/>
    <a:lstStyle/>
    <a:p>
      <a:pPr>
        <a:defRPr sz="1800"/>
      </a:pPr>
      <a:endParaRPr lang="cs-CZ"/>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90041577700195"/>
          <c:y val="0.15637337357431777"/>
          <c:w val="0.82539779217585363"/>
          <c:h val="0.81322928131540029"/>
        </c:manualLayout>
      </c:layout>
      <c:barChart>
        <c:barDir val="bar"/>
        <c:grouping val="stacked"/>
        <c:varyColors val="0"/>
        <c:ser>
          <c:idx val="0"/>
          <c:order val="0"/>
          <c:tx>
            <c:strRef>
              <c:f>List1!$B$1</c:f>
              <c:strCache>
                <c:ptCount val="1"/>
                <c:pt idx="0">
                  <c:v>Chci žít v ČR</c:v>
                </c:pt>
              </c:strCache>
            </c:strRef>
          </c:tx>
          <c:spPr>
            <a:solidFill>
              <a:schemeClr val="accent1"/>
            </a:solidFill>
            <a:ln>
              <a:noFill/>
            </a:ln>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List1!$B$2:$B$6</c:f>
              <c:numCache>
                <c:formatCode>0;\-0;[Color48]0</c:formatCode>
                <c:ptCount val="5"/>
                <c:pt idx="0">
                  <c:v>61.462450592885375</c:v>
                </c:pt>
                <c:pt idx="1">
                  <c:v>57</c:v>
                </c:pt>
                <c:pt idx="2">
                  <c:v>60</c:v>
                </c:pt>
                <c:pt idx="3">
                  <c:v>60</c:v>
                </c:pt>
                <c:pt idx="4">
                  <c:v>63</c:v>
                </c:pt>
              </c:numCache>
            </c:numRef>
          </c:val>
          <c:extLst>
            <c:ext xmlns:c16="http://schemas.microsoft.com/office/drawing/2014/chart" uri="{C3380CC4-5D6E-409C-BE32-E72D297353CC}">
              <c16:uniqueId val="{00000000-8933-497D-8FB0-7B7054689696}"/>
            </c:ext>
          </c:extLst>
        </c:ser>
        <c:ser>
          <c:idx val="1"/>
          <c:order val="1"/>
          <c:tx>
            <c:strRef>
              <c:f>List1!$C$1</c:f>
              <c:strCache>
                <c:ptCount val="1"/>
                <c:pt idx="0">
                  <c:v>Chci žít jinde</c:v>
                </c:pt>
              </c:strCache>
            </c:strRef>
          </c:tx>
          <c:spPr>
            <a:solidFill>
              <a:schemeClr val="accent6">
                <a:lumMod val="75000"/>
              </a:schemeClr>
            </a:solidFill>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List1!$C$2:$C$6</c:f>
              <c:numCache>
                <c:formatCode>0;\-0;[Color48]0</c:formatCode>
                <c:ptCount val="5"/>
                <c:pt idx="0">
                  <c:v>11.067193675889328</c:v>
                </c:pt>
                <c:pt idx="1">
                  <c:v>19</c:v>
                </c:pt>
                <c:pt idx="2">
                  <c:v>12</c:v>
                </c:pt>
                <c:pt idx="3">
                  <c:v>19</c:v>
                </c:pt>
                <c:pt idx="4">
                  <c:v>19</c:v>
                </c:pt>
              </c:numCache>
            </c:numRef>
          </c:val>
          <c:extLst>
            <c:ext xmlns:c16="http://schemas.microsoft.com/office/drawing/2014/chart" uri="{C3380CC4-5D6E-409C-BE32-E72D297353CC}">
              <c16:uniqueId val="{00000001-8933-497D-8FB0-7B7054689696}"/>
            </c:ext>
          </c:extLst>
        </c:ser>
        <c:ser>
          <c:idx val="2"/>
          <c:order val="2"/>
          <c:tx>
            <c:strRef>
              <c:f>List1!$D$1</c:f>
              <c:strCache>
                <c:ptCount val="1"/>
                <c:pt idx="0">
                  <c:v>Nevím</c:v>
                </c:pt>
              </c:strCache>
            </c:strRef>
          </c:tx>
          <c:spPr>
            <a:solidFill>
              <a:schemeClr val="bg1">
                <a:lumMod val="65000"/>
              </a:schemeClr>
            </a:solidFill>
            <a:ln>
              <a:noFill/>
            </a:ln>
          </c:spPr>
          <c:invertIfNegative val="0"/>
          <c:dLbls>
            <c:numFmt formatCode="0;;;" sourceLinked="0"/>
            <c:spPr>
              <a:noFill/>
              <a:ln>
                <a:noFill/>
              </a:ln>
              <a:effectLst/>
            </c:spPr>
            <c:txPr>
              <a:bodyPr/>
              <a:lstStyle/>
              <a:p>
                <a:pPr>
                  <a:defRPr sz="1050" b="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List1!$D$2:$D$6</c:f>
              <c:numCache>
                <c:formatCode>0;\-0;[Color48]0</c:formatCode>
                <c:ptCount val="5"/>
                <c:pt idx="0">
                  <c:v>27.4703557312253</c:v>
                </c:pt>
                <c:pt idx="1">
                  <c:v>24</c:v>
                </c:pt>
                <c:pt idx="2">
                  <c:v>28</c:v>
                </c:pt>
                <c:pt idx="3">
                  <c:v>21</c:v>
                </c:pt>
                <c:pt idx="4">
                  <c:v>18</c:v>
                </c:pt>
              </c:numCache>
            </c:numRef>
          </c:val>
          <c:extLst>
            <c:ext xmlns:c16="http://schemas.microsoft.com/office/drawing/2014/chart" uri="{C3380CC4-5D6E-409C-BE32-E72D297353CC}">
              <c16:uniqueId val="{00000002-8933-497D-8FB0-7B7054689696}"/>
            </c:ext>
          </c:extLst>
        </c:ser>
        <c:dLbls>
          <c:showLegendKey val="0"/>
          <c:showVal val="0"/>
          <c:showCatName val="0"/>
          <c:showSerName val="0"/>
          <c:showPercent val="0"/>
          <c:showBubbleSize val="0"/>
        </c:dLbls>
        <c:gapWidth val="55"/>
        <c:overlap val="100"/>
        <c:axId val="125528320"/>
        <c:axId val="125546496"/>
      </c:barChart>
      <c:catAx>
        <c:axId val="125528320"/>
        <c:scaling>
          <c:orientation val="maxMin"/>
        </c:scaling>
        <c:delete val="0"/>
        <c:axPos val="l"/>
        <c:numFmt formatCode="General" sourceLinked="0"/>
        <c:majorTickMark val="out"/>
        <c:minorTickMark val="none"/>
        <c:tickLblPos val="nextTo"/>
        <c:spPr>
          <a:ln>
            <a:noFill/>
          </a:ln>
        </c:spPr>
        <c:txPr>
          <a:bodyPr/>
          <a:lstStyle/>
          <a:p>
            <a:pPr>
              <a:defRPr sz="1100"/>
            </a:pPr>
            <a:endParaRPr lang="cs-CZ"/>
          </a:p>
        </c:txPr>
        <c:crossAx val="125546496"/>
        <c:crosses val="autoZero"/>
        <c:auto val="1"/>
        <c:lblAlgn val="ctr"/>
        <c:lblOffset val="100"/>
        <c:tickLblSkip val="1"/>
        <c:noMultiLvlLbl val="0"/>
      </c:catAx>
      <c:valAx>
        <c:axId val="125546496"/>
        <c:scaling>
          <c:orientation val="minMax"/>
          <c:max val="100"/>
          <c:min val="0"/>
        </c:scaling>
        <c:delete val="0"/>
        <c:axPos val="b"/>
        <c:numFmt formatCode="0;\-0;[Color48]0" sourceLinked="1"/>
        <c:majorTickMark val="out"/>
        <c:minorTickMark val="none"/>
        <c:tickLblPos val="nextTo"/>
        <c:spPr>
          <a:ln>
            <a:noFill/>
          </a:ln>
        </c:spPr>
        <c:txPr>
          <a:bodyPr/>
          <a:lstStyle/>
          <a:p>
            <a:pPr>
              <a:defRPr sz="100">
                <a:solidFill>
                  <a:schemeClr val="bg1"/>
                </a:solidFill>
              </a:defRPr>
            </a:pPr>
            <a:endParaRPr lang="cs-CZ"/>
          </a:p>
        </c:txPr>
        <c:crossAx val="125528320"/>
        <c:crosses val="max"/>
        <c:crossBetween val="between"/>
        <c:majorUnit val="20"/>
      </c:valAx>
    </c:plotArea>
    <c:legend>
      <c:legendPos val="r"/>
      <c:layout>
        <c:manualLayout>
          <c:xMode val="edge"/>
          <c:yMode val="edge"/>
          <c:x val="0.18559964890411421"/>
          <c:y val="2.0047376598979275E-2"/>
          <c:w val="0.63812536476099768"/>
          <c:h val="0.12704270603178669"/>
        </c:manualLayout>
      </c:layout>
      <c:overlay val="0"/>
      <c:txPr>
        <a:bodyPr/>
        <a:lstStyle/>
        <a:p>
          <a:pPr>
            <a:defRPr sz="1000"/>
          </a:pPr>
          <a:endParaRPr lang="cs-CZ"/>
        </a:p>
      </c:txPr>
    </c:legend>
    <c:plotVisOnly val="1"/>
    <c:dispBlanksAs val="gap"/>
    <c:showDLblsOverMax val="0"/>
  </c:chart>
  <c:txPr>
    <a:bodyPr/>
    <a:lstStyle/>
    <a:p>
      <a:pPr>
        <a:defRPr sz="1800"/>
      </a:pPr>
      <a:endParaRPr lang="cs-CZ"/>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Až vyrosteš, chceš žít nadále v České republice, nebo se chceš přestěhovat jinam?</a:t>
            </a:r>
            <a:endParaRPr lang="cs-CZ" sz="1400" dirty="0"/>
          </a:p>
        </c:rich>
      </c:tx>
      <c:layout>
        <c:manualLayout>
          <c:xMode val="edge"/>
          <c:yMode val="edge"/>
          <c:x val="0.10720928316777702"/>
          <c:y val="0"/>
        </c:manualLayout>
      </c:layout>
      <c:overlay val="0"/>
    </c:title>
    <c:autoTitleDeleted val="0"/>
    <c:plotArea>
      <c:layout>
        <c:manualLayout>
          <c:layoutTarget val="inner"/>
          <c:xMode val="edge"/>
          <c:yMode val="edge"/>
          <c:x val="0.21395204724770425"/>
          <c:y val="0.17804534329380145"/>
          <c:w val="0.55228149087275424"/>
          <c:h val="0.64264742702100586"/>
        </c:manualLayout>
      </c:layout>
      <c:doughnutChart>
        <c:varyColors val="1"/>
        <c:ser>
          <c:idx val="1"/>
          <c:order val="0"/>
          <c:dPt>
            <c:idx val="0"/>
            <c:bubble3D val="0"/>
            <c:spPr>
              <a:solidFill>
                <a:schemeClr val="accent1"/>
              </a:solidFill>
            </c:spPr>
            <c:extLst>
              <c:ext xmlns:c16="http://schemas.microsoft.com/office/drawing/2014/chart" uri="{C3380CC4-5D6E-409C-BE32-E72D297353CC}">
                <c16:uniqueId val="{00000001-38A2-434B-B23F-6D9939F834DA}"/>
              </c:ext>
            </c:extLst>
          </c:dPt>
          <c:dPt>
            <c:idx val="1"/>
            <c:bubble3D val="0"/>
            <c:spPr>
              <a:solidFill>
                <a:schemeClr val="accent6">
                  <a:lumMod val="75000"/>
                </a:schemeClr>
              </a:solidFill>
            </c:spPr>
            <c:extLst>
              <c:ext xmlns:c16="http://schemas.microsoft.com/office/drawing/2014/chart" uri="{C3380CC4-5D6E-409C-BE32-E72D297353CC}">
                <c16:uniqueId val="{00000003-38A2-434B-B23F-6D9939F834DA}"/>
              </c:ext>
            </c:extLst>
          </c:dPt>
          <c:dPt>
            <c:idx val="2"/>
            <c:bubble3D val="0"/>
            <c:spPr>
              <a:solidFill>
                <a:schemeClr val="bg1">
                  <a:lumMod val="65000"/>
                </a:schemeClr>
              </a:solidFill>
            </c:spPr>
            <c:extLst>
              <c:ext xmlns:c16="http://schemas.microsoft.com/office/drawing/2014/chart" uri="{C3380CC4-5D6E-409C-BE32-E72D297353CC}">
                <c16:uniqueId val="{00000005-6868-4B74-AB89-CDCB629616B0}"/>
              </c:ext>
            </c:extLst>
          </c:dPt>
          <c:dLbls>
            <c:spPr>
              <a:noFill/>
              <a:ln>
                <a:noFill/>
              </a:ln>
              <a:effectLst/>
            </c:spPr>
            <c:txPr>
              <a:bodyPr/>
              <a:lstStyle/>
              <a:p>
                <a:pPr>
                  <a:defRPr sz="1400" b="0">
                    <a:solidFill>
                      <a:schemeClr val="bg1"/>
                    </a:solidFill>
                  </a:defRPr>
                </a:pPr>
                <a:endParaRPr lang="cs-CZ"/>
              </a:p>
            </c:txPr>
            <c:showLegendKey val="0"/>
            <c:showVal val="1"/>
            <c:showCatName val="0"/>
            <c:showSerName val="0"/>
            <c:showPercent val="0"/>
            <c:showBubbleSize val="0"/>
            <c:showLeaderLines val="1"/>
            <c:extLst>
              <c:ext xmlns:c15="http://schemas.microsoft.com/office/drawing/2012/chart" uri="{CE6537A1-D6FC-4f65-9D91-7224C49458BB}"/>
            </c:extLst>
          </c:dLbls>
          <c:val>
            <c:numRef>
              <c:f>List1!$B$1:$B$3</c:f>
              <c:numCache>
                <c:formatCode>0;\-0;[Color48]0</c:formatCode>
                <c:ptCount val="3"/>
                <c:pt idx="0">
                  <c:v>61.462450592885375</c:v>
                </c:pt>
                <c:pt idx="1">
                  <c:v>11.067193675889328</c:v>
                </c:pt>
                <c:pt idx="2">
                  <c:v>27.4703557312253</c:v>
                </c:pt>
              </c:numCache>
            </c:numRef>
          </c:val>
          <c:extLst>
            <c:ext xmlns:c16="http://schemas.microsoft.com/office/drawing/2014/chart" uri="{C3380CC4-5D6E-409C-BE32-E72D297353CC}">
              <c16:uniqueId val="{00000004-38A2-434B-B23F-6D9939F834DA}"/>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txPr>
    <a:bodyPr/>
    <a:lstStyle/>
    <a:p>
      <a:pPr>
        <a:defRPr sz="1800"/>
      </a:pPr>
      <a:endParaRPr lang="cs-CZ"/>
    </a:p>
  </c:txPr>
  <c:externalData r:id="rId1">
    <c:autoUpdate val="0"/>
  </c:externalData>
  <c:userShapes r:id="rId2"/>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Jak často se tě v posledních 2 týdnech týkalo následující?</a:t>
            </a:r>
            <a:endParaRPr lang="cs-CZ" sz="1400" dirty="0"/>
          </a:p>
        </c:rich>
      </c:tx>
      <c:layout>
        <c:manualLayout>
          <c:xMode val="edge"/>
          <c:yMode val="edge"/>
          <c:x val="6.8695610688121328E-2"/>
          <c:y val="1.2683471144752469E-2"/>
        </c:manualLayout>
      </c:layout>
      <c:overlay val="0"/>
    </c:title>
    <c:autoTitleDeleted val="0"/>
    <c:plotArea>
      <c:layout>
        <c:manualLayout>
          <c:layoutTarget val="inner"/>
          <c:xMode val="edge"/>
          <c:yMode val="edge"/>
          <c:x val="0.49827820339672879"/>
          <c:y val="0.15669963719701632"/>
          <c:w val="0.46877429800159548"/>
          <c:h val="0.73170218826138622"/>
        </c:manualLayout>
      </c:layout>
      <c:barChart>
        <c:barDir val="bar"/>
        <c:grouping val="stacked"/>
        <c:varyColors val="0"/>
        <c:ser>
          <c:idx val="0"/>
          <c:order val="0"/>
          <c:tx>
            <c:strRef>
              <c:f>List1!$B$1</c:f>
              <c:strCache>
                <c:ptCount val="1"/>
                <c:pt idx="0">
                  <c:v>Velmi často</c:v>
                </c:pt>
              </c:strCache>
            </c:strRef>
          </c:tx>
          <c:spPr>
            <a:solidFill>
              <a:schemeClr val="accent1"/>
            </a:solidFill>
          </c:spPr>
          <c:invertIfNegative val="0"/>
          <c:dLbls>
            <c:spPr>
              <a:noFill/>
              <a:ln>
                <a:noFill/>
              </a:ln>
              <a:effectLst/>
            </c:spPr>
            <c:txPr>
              <a:bodyPr wrap="square" lIns="38100" tIns="19050" rIns="38100" bIns="19050" anchor="ctr">
                <a:spAutoFit/>
              </a:bodyPr>
              <a:lstStyle/>
              <a:p>
                <a:pPr>
                  <a:defRPr sz="110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List1!$A$2:$A$12</c:f>
              <c:strCache>
                <c:ptCount val="11"/>
                <c:pt idx="0">
                  <c:v>Trávím na internetu a soc. sítích více času, než bych chtěl/a</c:v>
                </c:pt>
                <c:pt idx="1">
                  <c:v>Mám hodně stresu kvůli škole nebo povinnostem</c:v>
                </c:pt>
                <c:pt idx="2">
                  <c:v>Cítím se smutně nebo bez nálady</c:v>
                </c:pt>
                <c:pt idx="3">
                  <c:v>Když nejsem online, mám pocit, že mi něco důležitého uniká</c:v>
                </c:pt>
                <c:pt idx="4">
                  <c:v>Když nemůžu hrát online hry, jsem podrážděný/á či naštvaný/á</c:v>
                </c:pt>
                <c:pt idx="5">
                  <c:v>Nemám dost času na odpočinek</c:v>
                </c:pt>
                <c:pt idx="6">
                  <c:v>Špatně se mi usíná nebo spím neklidně</c:v>
                </c:pt>
                <c:pt idx="7">
                  <c:v>Mám strach nebo velké obavy</c:v>
                </c:pt>
                <c:pt idx="8">
                  <c:v>Cítím se osaměle</c:v>
                </c:pt>
                <c:pt idx="9">
                  <c:v>Porovnávám se s lidmi na soc. sítích a pak se necítím dobře</c:v>
                </c:pt>
                <c:pt idx="10">
                  <c:v>Online jsem zažil/a urážky nebo nepříjemné chování</c:v>
                </c:pt>
              </c:strCache>
            </c:strRef>
          </c:cat>
          <c:val>
            <c:numRef>
              <c:f>List1!$B$2:$B$12</c:f>
              <c:numCache>
                <c:formatCode>0;\-0;[Color48]0</c:formatCode>
                <c:ptCount val="11"/>
                <c:pt idx="0">
                  <c:v>7.5098814229249005</c:v>
                </c:pt>
                <c:pt idx="1">
                  <c:v>4.9407114624505928</c:v>
                </c:pt>
                <c:pt idx="2">
                  <c:v>2.1739130434782608</c:v>
                </c:pt>
                <c:pt idx="3">
                  <c:v>3.9525691699604746</c:v>
                </c:pt>
                <c:pt idx="4">
                  <c:v>3.9525691699604746</c:v>
                </c:pt>
                <c:pt idx="5">
                  <c:v>3.2608695652173911</c:v>
                </c:pt>
                <c:pt idx="6">
                  <c:v>3.5573122529644272</c:v>
                </c:pt>
                <c:pt idx="7">
                  <c:v>2.075098814229249</c:v>
                </c:pt>
                <c:pt idx="8">
                  <c:v>1.8774703557312251</c:v>
                </c:pt>
                <c:pt idx="9">
                  <c:v>2.3715415019762842</c:v>
                </c:pt>
                <c:pt idx="10">
                  <c:v>1.383399209486166</c:v>
                </c:pt>
              </c:numCache>
            </c:numRef>
          </c:val>
          <c:extLst>
            <c:ext xmlns:c16="http://schemas.microsoft.com/office/drawing/2014/chart" uri="{C3380CC4-5D6E-409C-BE32-E72D297353CC}">
              <c16:uniqueId val="{00000000-A2CC-44A2-9B5A-BE62BDC3CE80}"/>
            </c:ext>
          </c:extLst>
        </c:ser>
        <c:ser>
          <c:idx val="1"/>
          <c:order val="1"/>
          <c:tx>
            <c:strRef>
              <c:f>List1!$C$1</c:f>
              <c:strCache>
                <c:ptCount val="1"/>
                <c:pt idx="0">
                  <c:v>Často</c:v>
                </c:pt>
              </c:strCache>
            </c:strRef>
          </c:tx>
          <c:spPr>
            <a:solidFill>
              <a:srgbClr val="21AEBD"/>
            </a:solidFill>
          </c:spPr>
          <c:invertIfNegative val="0"/>
          <c:dLbls>
            <c:spPr>
              <a:noFill/>
              <a:ln>
                <a:noFill/>
              </a:ln>
              <a:effectLst/>
            </c:spPr>
            <c:txPr>
              <a:bodyPr wrap="square" lIns="38100" tIns="19050" rIns="38100" bIns="19050" anchor="ctr">
                <a:spAutoFit/>
              </a:bodyPr>
              <a:lstStyle/>
              <a:p>
                <a:pPr>
                  <a:defRPr sz="110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List1!$A$2:$A$12</c:f>
              <c:strCache>
                <c:ptCount val="11"/>
                <c:pt idx="0">
                  <c:v>Trávím na internetu a soc. sítích více času, než bych chtěl/a</c:v>
                </c:pt>
                <c:pt idx="1">
                  <c:v>Mám hodně stresu kvůli škole nebo povinnostem</c:v>
                </c:pt>
                <c:pt idx="2">
                  <c:v>Cítím se smutně nebo bez nálady</c:v>
                </c:pt>
                <c:pt idx="3">
                  <c:v>Když nejsem online, mám pocit, že mi něco důležitého uniká</c:v>
                </c:pt>
                <c:pt idx="4">
                  <c:v>Když nemůžu hrát online hry, jsem podrážděný/á či naštvaný/á</c:v>
                </c:pt>
                <c:pt idx="5">
                  <c:v>Nemám dost času na odpočinek</c:v>
                </c:pt>
                <c:pt idx="6">
                  <c:v>Špatně se mi usíná nebo spím neklidně</c:v>
                </c:pt>
                <c:pt idx="7">
                  <c:v>Mám strach nebo velké obavy</c:v>
                </c:pt>
                <c:pt idx="8">
                  <c:v>Cítím se osaměle</c:v>
                </c:pt>
                <c:pt idx="9">
                  <c:v>Porovnávám se s lidmi na soc. sítích a pak se necítím dobře</c:v>
                </c:pt>
                <c:pt idx="10">
                  <c:v>Online jsem zažil/a urážky nebo nepříjemné chování</c:v>
                </c:pt>
              </c:strCache>
            </c:strRef>
          </c:cat>
          <c:val>
            <c:numRef>
              <c:f>List1!$C$2:$C$12</c:f>
              <c:numCache>
                <c:formatCode>0;\-0;[Color48]0</c:formatCode>
                <c:ptCount val="11"/>
                <c:pt idx="0">
                  <c:v>20.750988142292488</c:v>
                </c:pt>
                <c:pt idx="1">
                  <c:v>14.822134387351779</c:v>
                </c:pt>
                <c:pt idx="2">
                  <c:v>8.7944664031620565</c:v>
                </c:pt>
                <c:pt idx="3">
                  <c:v>13.932806324110672</c:v>
                </c:pt>
                <c:pt idx="4">
                  <c:v>10.079051383399209</c:v>
                </c:pt>
                <c:pt idx="5">
                  <c:v>10.177865612648221</c:v>
                </c:pt>
                <c:pt idx="6">
                  <c:v>8.9920948616600782</c:v>
                </c:pt>
                <c:pt idx="7">
                  <c:v>5.7312252964426875</c:v>
                </c:pt>
                <c:pt idx="8">
                  <c:v>4.8418972332015811</c:v>
                </c:pt>
                <c:pt idx="9">
                  <c:v>5.2371541501976289</c:v>
                </c:pt>
                <c:pt idx="10">
                  <c:v>3.5573122529644272</c:v>
                </c:pt>
              </c:numCache>
            </c:numRef>
          </c:val>
          <c:extLst>
            <c:ext xmlns:c16="http://schemas.microsoft.com/office/drawing/2014/chart" uri="{C3380CC4-5D6E-409C-BE32-E72D297353CC}">
              <c16:uniqueId val="{00000001-A2CC-44A2-9B5A-BE62BDC3CE80}"/>
            </c:ext>
          </c:extLst>
        </c:ser>
        <c:ser>
          <c:idx val="2"/>
          <c:order val="2"/>
          <c:tx>
            <c:strRef>
              <c:f>List1!$D$1</c:f>
              <c:strCache>
                <c:ptCount val="1"/>
                <c:pt idx="0">
                  <c:v>Občas</c:v>
                </c:pt>
              </c:strCache>
            </c:strRef>
          </c:tx>
          <c:spPr>
            <a:solidFill>
              <a:schemeClr val="accent1">
                <a:lumMod val="60000"/>
                <a:lumOff val="40000"/>
              </a:schemeClr>
            </a:solidFill>
          </c:spPr>
          <c:invertIfNegative val="0"/>
          <c:dLbls>
            <c:spPr>
              <a:noFill/>
              <a:ln>
                <a:noFill/>
              </a:ln>
              <a:effectLst/>
            </c:spPr>
            <c:txPr>
              <a:bodyPr wrap="square" lIns="38100" tIns="19050" rIns="38100" bIns="19050" anchor="ctr">
                <a:spAutoFit/>
              </a:bodyPr>
              <a:lstStyle/>
              <a:p>
                <a:pPr>
                  <a:defRPr sz="110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List1!$A$2:$A$12</c:f>
              <c:strCache>
                <c:ptCount val="11"/>
                <c:pt idx="0">
                  <c:v>Trávím na internetu a soc. sítích více času, než bych chtěl/a</c:v>
                </c:pt>
                <c:pt idx="1">
                  <c:v>Mám hodně stresu kvůli škole nebo povinnostem</c:v>
                </c:pt>
                <c:pt idx="2">
                  <c:v>Cítím se smutně nebo bez nálady</c:v>
                </c:pt>
                <c:pt idx="3">
                  <c:v>Když nejsem online, mám pocit, že mi něco důležitého uniká</c:v>
                </c:pt>
                <c:pt idx="4">
                  <c:v>Když nemůžu hrát online hry, jsem podrážděný/á či naštvaný/á</c:v>
                </c:pt>
                <c:pt idx="5">
                  <c:v>Nemám dost času na odpočinek</c:v>
                </c:pt>
                <c:pt idx="6">
                  <c:v>Špatně se mi usíná nebo spím neklidně</c:v>
                </c:pt>
                <c:pt idx="7">
                  <c:v>Mám strach nebo velké obavy</c:v>
                </c:pt>
                <c:pt idx="8">
                  <c:v>Cítím se osaměle</c:v>
                </c:pt>
                <c:pt idx="9">
                  <c:v>Porovnávám se s lidmi na soc. sítích a pak se necítím dobře</c:v>
                </c:pt>
                <c:pt idx="10">
                  <c:v>Online jsem zažil/a urážky nebo nepříjemné chování</c:v>
                </c:pt>
              </c:strCache>
            </c:strRef>
          </c:cat>
          <c:val>
            <c:numRef>
              <c:f>List1!$D$2:$D$12</c:f>
              <c:numCache>
                <c:formatCode>0;\-0;[Color48]0</c:formatCode>
                <c:ptCount val="11"/>
                <c:pt idx="0">
                  <c:v>33.794466403162055</c:v>
                </c:pt>
                <c:pt idx="1">
                  <c:v>39.822134387351774</c:v>
                </c:pt>
                <c:pt idx="2">
                  <c:v>37.450592885375492</c:v>
                </c:pt>
                <c:pt idx="3">
                  <c:v>25.494071146245062</c:v>
                </c:pt>
                <c:pt idx="4">
                  <c:v>26.48221343873518</c:v>
                </c:pt>
                <c:pt idx="5">
                  <c:v>24.110671936758894</c:v>
                </c:pt>
                <c:pt idx="6">
                  <c:v>23.320158102766801</c:v>
                </c:pt>
                <c:pt idx="7">
                  <c:v>26.976284584980238</c:v>
                </c:pt>
                <c:pt idx="8">
                  <c:v>26.976284584980238</c:v>
                </c:pt>
                <c:pt idx="9">
                  <c:v>19.367588932806324</c:v>
                </c:pt>
                <c:pt idx="10">
                  <c:v>20.355731225296442</c:v>
                </c:pt>
              </c:numCache>
            </c:numRef>
          </c:val>
          <c:extLst>
            <c:ext xmlns:c16="http://schemas.microsoft.com/office/drawing/2014/chart" uri="{C3380CC4-5D6E-409C-BE32-E72D297353CC}">
              <c16:uniqueId val="{00000002-A2CC-44A2-9B5A-BE62BDC3CE80}"/>
            </c:ext>
          </c:extLst>
        </c:ser>
        <c:ser>
          <c:idx val="3"/>
          <c:order val="3"/>
          <c:tx>
            <c:strRef>
              <c:f>List1!$E$1</c:f>
              <c:strCache>
                <c:ptCount val="1"/>
                <c:pt idx="0">
                  <c:v>Zřídka</c:v>
                </c:pt>
              </c:strCache>
            </c:strRef>
          </c:tx>
          <c:spPr>
            <a:solidFill>
              <a:schemeClr val="accent2">
                <a:lumMod val="60000"/>
                <a:lumOff val="40000"/>
              </a:schemeClr>
            </a:solidFill>
          </c:spPr>
          <c:invertIfNegative val="0"/>
          <c:dLbls>
            <c:spPr>
              <a:noFill/>
              <a:ln>
                <a:noFill/>
              </a:ln>
              <a:effectLst/>
            </c:spPr>
            <c:txPr>
              <a:bodyPr wrap="square" lIns="38100" tIns="19050" rIns="38100" bIns="19050" anchor="ctr">
                <a:spAutoFit/>
              </a:bodyPr>
              <a:lstStyle/>
              <a:p>
                <a:pPr>
                  <a:defRPr sz="110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List1!$A$2:$A$12</c:f>
              <c:strCache>
                <c:ptCount val="11"/>
                <c:pt idx="0">
                  <c:v>Trávím na internetu a soc. sítích více času, než bych chtěl/a</c:v>
                </c:pt>
                <c:pt idx="1">
                  <c:v>Mám hodně stresu kvůli škole nebo povinnostem</c:v>
                </c:pt>
                <c:pt idx="2">
                  <c:v>Cítím se smutně nebo bez nálady</c:v>
                </c:pt>
                <c:pt idx="3">
                  <c:v>Když nejsem online, mám pocit, že mi něco důležitého uniká</c:v>
                </c:pt>
                <c:pt idx="4">
                  <c:v>Když nemůžu hrát online hry, jsem podrážděný/á či naštvaný/á</c:v>
                </c:pt>
                <c:pt idx="5">
                  <c:v>Nemám dost času na odpočinek</c:v>
                </c:pt>
                <c:pt idx="6">
                  <c:v>Špatně se mi usíná nebo spím neklidně</c:v>
                </c:pt>
                <c:pt idx="7">
                  <c:v>Mám strach nebo velké obavy</c:v>
                </c:pt>
                <c:pt idx="8">
                  <c:v>Cítím se osaměle</c:v>
                </c:pt>
                <c:pt idx="9">
                  <c:v>Porovnávám se s lidmi na soc. sítích a pak se necítím dobře</c:v>
                </c:pt>
                <c:pt idx="10">
                  <c:v>Online jsem zažil/a urážky nebo nepříjemné chování</c:v>
                </c:pt>
              </c:strCache>
            </c:strRef>
          </c:cat>
          <c:val>
            <c:numRef>
              <c:f>List1!$E$2:$E$12</c:f>
              <c:numCache>
                <c:formatCode>0;\-0;[Color48]0</c:formatCode>
                <c:ptCount val="11"/>
                <c:pt idx="0">
                  <c:v>22.628458498023715</c:v>
                </c:pt>
                <c:pt idx="1">
                  <c:v>26.778656126482215</c:v>
                </c:pt>
                <c:pt idx="2">
                  <c:v>41.205533596837945</c:v>
                </c:pt>
                <c:pt idx="3">
                  <c:v>25.790513833992097</c:v>
                </c:pt>
                <c:pt idx="4">
                  <c:v>25.395256916996047</c:v>
                </c:pt>
                <c:pt idx="5">
                  <c:v>35.869565217391305</c:v>
                </c:pt>
                <c:pt idx="6">
                  <c:v>33.498023715415023</c:v>
                </c:pt>
                <c:pt idx="7">
                  <c:v>41.996047430830039</c:v>
                </c:pt>
                <c:pt idx="8">
                  <c:v>36.067193675889328</c:v>
                </c:pt>
                <c:pt idx="9">
                  <c:v>24.901185770750988</c:v>
                </c:pt>
                <c:pt idx="10">
                  <c:v>31.916996047430828</c:v>
                </c:pt>
              </c:numCache>
            </c:numRef>
          </c:val>
          <c:extLst>
            <c:ext xmlns:c16="http://schemas.microsoft.com/office/drawing/2014/chart" uri="{C3380CC4-5D6E-409C-BE32-E72D297353CC}">
              <c16:uniqueId val="{00000003-A2CC-44A2-9B5A-BE62BDC3CE80}"/>
            </c:ext>
          </c:extLst>
        </c:ser>
        <c:ser>
          <c:idx val="4"/>
          <c:order val="4"/>
          <c:tx>
            <c:strRef>
              <c:f>List1!$F$1</c:f>
              <c:strCache>
                <c:ptCount val="1"/>
                <c:pt idx="0">
                  <c:v>Nikdy</c:v>
                </c:pt>
              </c:strCache>
            </c:strRef>
          </c:tx>
          <c:spPr>
            <a:solidFill>
              <a:schemeClr val="accent2"/>
            </a:solidFill>
          </c:spPr>
          <c:invertIfNegative val="0"/>
          <c:dLbls>
            <c:spPr>
              <a:noFill/>
              <a:ln>
                <a:noFill/>
              </a:ln>
              <a:effectLst/>
            </c:spPr>
            <c:txPr>
              <a:bodyPr wrap="square" lIns="38100" tIns="19050" rIns="38100" bIns="19050" anchor="ctr">
                <a:spAutoFit/>
              </a:bodyPr>
              <a:lstStyle/>
              <a:p>
                <a:pPr>
                  <a:defRPr sz="110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List1!$A$2:$A$12</c:f>
              <c:strCache>
                <c:ptCount val="11"/>
                <c:pt idx="0">
                  <c:v>Trávím na internetu a soc. sítích více času, než bych chtěl/a</c:v>
                </c:pt>
                <c:pt idx="1">
                  <c:v>Mám hodně stresu kvůli škole nebo povinnostem</c:v>
                </c:pt>
                <c:pt idx="2">
                  <c:v>Cítím se smutně nebo bez nálady</c:v>
                </c:pt>
                <c:pt idx="3">
                  <c:v>Když nejsem online, mám pocit, že mi něco důležitého uniká</c:v>
                </c:pt>
                <c:pt idx="4">
                  <c:v>Když nemůžu hrát online hry, jsem podrážděný/á či naštvaný/á</c:v>
                </c:pt>
                <c:pt idx="5">
                  <c:v>Nemám dost času na odpočinek</c:v>
                </c:pt>
                <c:pt idx="6">
                  <c:v>Špatně se mi usíná nebo spím neklidně</c:v>
                </c:pt>
                <c:pt idx="7">
                  <c:v>Mám strach nebo velké obavy</c:v>
                </c:pt>
                <c:pt idx="8">
                  <c:v>Cítím se osaměle</c:v>
                </c:pt>
                <c:pt idx="9">
                  <c:v>Porovnávám se s lidmi na soc. sítích a pak se necítím dobře</c:v>
                </c:pt>
                <c:pt idx="10">
                  <c:v>Online jsem zažil/a urážky nebo nepříjemné chování</c:v>
                </c:pt>
              </c:strCache>
            </c:strRef>
          </c:cat>
          <c:val>
            <c:numRef>
              <c:f>List1!$F$2:$F$12</c:f>
              <c:numCache>
                <c:formatCode>0;\-0;[Color48]0</c:formatCode>
                <c:ptCount val="11"/>
                <c:pt idx="0">
                  <c:v>15.316205533596838</c:v>
                </c:pt>
                <c:pt idx="1">
                  <c:v>13.636363636363635</c:v>
                </c:pt>
                <c:pt idx="2">
                  <c:v>10.375494071146244</c:v>
                </c:pt>
                <c:pt idx="3">
                  <c:v>30.830039525691699</c:v>
                </c:pt>
                <c:pt idx="4">
                  <c:v>34.090909090909086</c:v>
                </c:pt>
                <c:pt idx="5">
                  <c:v>26.581027667984191</c:v>
                </c:pt>
                <c:pt idx="6">
                  <c:v>30.632411067193676</c:v>
                </c:pt>
                <c:pt idx="7">
                  <c:v>23.221343873517785</c:v>
                </c:pt>
                <c:pt idx="8">
                  <c:v>30.237154150197625</c:v>
                </c:pt>
                <c:pt idx="9">
                  <c:v>48.122529644268774</c:v>
                </c:pt>
                <c:pt idx="10">
                  <c:v>42.786561264822133</c:v>
                </c:pt>
              </c:numCache>
            </c:numRef>
          </c:val>
          <c:extLst>
            <c:ext xmlns:c16="http://schemas.microsoft.com/office/drawing/2014/chart" uri="{C3380CC4-5D6E-409C-BE32-E72D297353CC}">
              <c16:uniqueId val="{00000005-A2CC-44A2-9B5A-BE62BDC3CE80}"/>
            </c:ext>
          </c:extLst>
        </c:ser>
        <c:dLbls>
          <c:showLegendKey val="0"/>
          <c:showVal val="0"/>
          <c:showCatName val="0"/>
          <c:showSerName val="0"/>
          <c:showPercent val="0"/>
          <c:showBubbleSize val="0"/>
        </c:dLbls>
        <c:gapWidth val="80"/>
        <c:overlap val="100"/>
        <c:axId val="229570432"/>
        <c:axId val="229571968"/>
      </c:barChart>
      <c:catAx>
        <c:axId val="229570432"/>
        <c:scaling>
          <c:orientation val="maxMin"/>
        </c:scaling>
        <c:delete val="0"/>
        <c:axPos val="l"/>
        <c:numFmt formatCode="General" sourceLinked="0"/>
        <c:majorTickMark val="out"/>
        <c:minorTickMark val="none"/>
        <c:tickLblPos val="nextTo"/>
        <c:spPr>
          <a:ln>
            <a:noFill/>
          </a:ln>
        </c:spPr>
        <c:txPr>
          <a:bodyPr/>
          <a:lstStyle/>
          <a:p>
            <a:pPr>
              <a:defRPr sz="1050"/>
            </a:pPr>
            <a:endParaRPr lang="cs-CZ"/>
          </a:p>
        </c:txPr>
        <c:crossAx val="229571968"/>
        <c:crosses val="autoZero"/>
        <c:auto val="1"/>
        <c:lblAlgn val="ctr"/>
        <c:lblOffset val="100"/>
        <c:tickLblSkip val="1"/>
        <c:noMultiLvlLbl val="0"/>
      </c:catAx>
      <c:valAx>
        <c:axId val="229571968"/>
        <c:scaling>
          <c:orientation val="minMax"/>
          <c:max val="100"/>
          <c:min val="0"/>
        </c:scaling>
        <c:delete val="0"/>
        <c:axPos val="b"/>
        <c:numFmt formatCode="0;\-0;[Color48]0" sourceLinked="1"/>
        <c:majorTickMark val="out"/>
        <c:minorTickMark val="none"/>
        <c:tickLblPos val="nextTo"/>
        <c:spPr>
          <a:ln>
            <a:noFill/>
          </a:ln>
        </c:spPr>
        <c:txPr>
          <a:bodyPr/>
          <a:lstStyle/>
          <a:p>
            <a:pPr>
              <a:defRPr sz="100">
                <a:solidFill>
                  <a:schemeClr val="bg1"/>
                </a:solidFill>
              </a:defRPr>
            </a:pPr>
            <a:endParaRPr lang="cs-CZ"/>
          </a:p>
        </c:txPr>
        <c:crossAx val="229570432"/>
        <c:crosses val="max"/>
        <c:crossBetween val="between"/>
        <c:majorUnit val="20"/>
      </c:valAx>
    </c:plotArea>
    <c:legend>
      <c:legendPos val="t"/>
      <c:layout>
        <c:manualLayout>
          <c:xMode val="edge"/>
          <c:yMode val="edge"/>
          <c:x val="0.16927467615348477"/>
          <c:y val="8.6205451009785827E-2"/>
          <c:w val="0.52979482589984228"/>
          <c:h val="5.5338777719458075E-2"/>
        </c:manualLayout>
      </c:layout>
      <c:overlay val="0"/>
      <c:txPr>
        <a:bodyPr/>
        <a:lstStyle/>
        <a:p>
          <a:pPr>
            <a:defRPr sz="1200"/>
          </a:pPr>
          <a:endParaRPr lang="cs-CZ"/>
        </a:p>
      </c:txPr>
    </c:legend>
    <c:plotVisOnly val="1"/>
    <c:dispBlanksAs val="gap"/>
    <c:showDLblsOverMax val="0"/>
  </c:chart>
  <c:txPr>
    <a:bodyPr/>
    <a:lstStyle/>
    <a:p>
      <a:pPr>
        <a:defRPr sz="1800"/>
      </a:pPr>
      <a:endParaRPr lang="cs-CZ"/>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Od kolika let by podle tvého názoru měly být sociální sítě (Instagram, TikTok aj.) přístupné dětem?</a:t>
            </a:r>
            <a:endParaRPr lang="cs-CZ" sz="1400" dirty="0"/>
          </a:p>
        </c:rich>
      </c:tx>
      <c:layout>
        <c:manualLayout>
          <c:xMode val="edge"/>
          <c:yMode val="edge"/>
          <c:x val="0.10051712305969072"/>
          <c:y val="0"/>
        </c:manualLayout>
      </c:layout>
      <c:overlay val="0"/>
    </c:title>
    <c:autoTitleDeleted val="0"/>
    <c:plotArea>
      <c:layout>
        <c:manualLayout>
          <c:layoutTarget val="inner"/>
          <c:xMode val="edge"/>
          <c:yMode val="edge"/>
          <c:x val="0.2139520472477042"/>
          <c:y val="0.16247104089276315"/>
          <c:w val="0.55228149087275424"/>
          <c:h val="0.64264742702100586"/>
        </c:manualLayout>
      </c:layout>
      <c:doughnutChart>
        <c:varyColors val="1"/>
        <c:ser>
          <c:idx val="1"/>
          <c:order val="0"/>
          <c:dPt>
            <c:idx val="0"/>
            <c:bubble3D val="0"/>
            <c:spPr>
              <a:solidFill>
                <a:schemeClr val="accent1"/>
              </a:solidFill>
            </c:spPr>
            <c:extLst>
              <c:ext xmlns:c16="http://schemas.microsoft.com/office/drawing/2014/chart" uri="{C3380CC4-5D6E-409C-BE32-E72D297353CC}">
                <c16:uniqueId val="{00000001-9682-492F-88AD-66A8274B2692}"/>
              </c:ext>
            </c:extLst>
          </c:dPt>
          <c:dPt>
            <c:idx val="1"/>
            <c:bubble3D val="0"/>
            <c:spPr>
              <a:solidFill>
                <a:schemeClr val="accent2">
                  <a:lumMod val="60000"/>
                  <a:lumOff val="40000"/>
                </a:schemeClr>
              </a:solidFill>
            </c:spPr>
            <c:extLst>
              <c:ext xmlns:c16="http://schemas.microsoft.com/office/drawing/2014/chart" uri="{C3380CC4-5D6E-409C-BE32-E72D297353CC}">
                <c16:uniqueId val="{00000003-9682-492F-88AD-66A8274B2692}"/>
              </c:ext>
            </c:extLst>
          </c:dPt>
          <c:dPt>
            <c:idx val="2"/>
            <c:bubble3D val="0"/>
            <c:spPr>
              <a:solidFill>
                <a:schemeClr val="accent2"/>
              </a:solidFill>
            </c:spPr>
            <c:extLst>
              <c:ext xmlns:c16="http://schemas.microsoft.com/office/drawing/2014/chart" uri="{C3380CC4-5D6E-409C-BE32-E72D297353CC}">
                <c16:uniqueId val="{00000005-9682-492F-88AD-66A8274B2692}"/>
              </c:ext>
            </c:extLst>
          </c:dPt>
          <c:dPt>
            <c:idx val="3"/>
            <c:bubble3D val="0"/>
            <c:spPr>
              <a:solidFill>
                <a:schemeClr val="tx1">
                  <a:lumMod val="75000"/>
                  <a:lumOff val="25000"/>
                </a:schemeClr>
              </a:solidFill>
            </c:spPr>
            <c:extLst>
              <c:ext xmlns:c16="http://schemas.microsoft.com/office/drawing/2014/chart" uri="{C3380CC4-5D6E-409C-BE32-E72D297353CC}">
                <c16:uniqueId val="{00000007-9682-492F-88AD-66A8274B2692}"/>
              </c:ext>
            </c:extLst>
          </c:dPt>
          <c:dPt>
            <c:idx val="4"/>
            <c:bubble3D val="0"/>
            <c:spPr>
              <a:solidFill>
                <a:schemeClr val="bg1">
                  <a:lumMod val="65000"/>
                </a:schemeClr>
              </a:solidFill>
            </c:spPr>
            <c:extLst>
              <c:ext xmlns:c16="http://schemas.microsoft.com/office/drawing/2014/chart" uri="{C3380CC4-5D6E-409C-BE32-E72D297353CC}">
                <c16:uniqueId val="{00000009-AD65-4E59-AE12-946BFD66F5A1}"/>
              </c:ext>
            </c:extLst>
          </c:dPt>
          <c:dLbls>
            <c:spPr>
              <a:noFill/>
              <a:ln>
                <a:noFill/>
              </a:ln>
              <a:effectLst/>
            </c:spPr>
            <c:txPr>
              <a:bodyPr/>
              <a:lstStyle/>
              <a:p>
                <a:pPr>
                  <a:defRPr sz="1400" b="0">
                    <a:solidFill>
                      <a:schemeClr val="bg1"/>
                    </a:solidFill>
                  </a:defRPr>
                </a:pPr>
                <a:endParaRPr lang="cs-CZ"/>
              </a:p>
            </c:txPr>
            <c:showLegendKey val="0"/>
            <c:showVal val="1"/>
            <c:showCatName val="0"/>
            <c:showSerName val="0"/>
            <c:showPercent val="0"/>
            <c:showBubbleSize val="0"/>
            <c:showLeaderLines val="1"/>
            <c:extLst>
              <c:ext xmlns:c15="http://schemas.microsoft.com/office/drawing/2012/chart" uri="{CE6537A1-D6FC-4f65-9D91-7224C49458BB}"/>
            </c:extLst>
          </c:dLbls>
          <c:val>
            <c:numRef>
              <c:f>List1!$B$1:$B$5</c:f>
              <c:numCache>
                <c:formatCode>0;\-0;[Color48]0</c:formatCode>
                <c:ptCount val="5"/>
                <c:pt idx="0">
                  <c:v>14.130434782608695</c:v>
                </c:pt>
                <c:pt idx="1">
                  <c:v>31.324110671936761</c:v>
                </c:pt>
                <c:pt idx="2">
                  <c:v>23.715415019762844</c:v>
                </c:pt>
                <c:pt idx="3">
                  <c:v>3.9525691699604746</c:v>
                </c:pt>
                <c:pt idx="4">
                  <c:v>26.877470355731226</c:v>
                </c:pt>
              </c:numCache>
            </c:numRef>
          </c:val>
          <c:extLst>
            <c:ext xmlns:c16="http://schemas.microsoft.com/office/drawing/2014/chart" uri="{C3380CC4-5D6E-409C-BE32-E72D297353CC}">
              <c16:uniqueId val="{00000006-9682-492F-88AD-66A8274B2692}"/>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txPr>
    <a:bodyPr/>
    <a:lstStyle/>
    <a:p>
      <a:pPr>
        <a:defRPr sz="1800"/>
      </a:pPr>
      <a:endParaRPr lang="cs-CZ"/>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pt-BR" sz="1400" b="1" i="0" u="none" strike="noStrike" baseline="0">
                <a:effectLst/>
              </a:rPr>
              <a:t>Řekl(a) bys, že nejvíce se cítíš...</a:t>
            </a:r>
            <a:endParaRPr lang="cs-CZ" sz="1400" dirty="0"/>
          </a:p>
        </c:rich>
      </c:tx>
      <c:layout>
        <c:manualLayout>
          <c:xMode val="edge"/>
          <c:yMode val="edge"/>
          <c:x val="0.25220608550964663"/>
          <c:y val="1.2978585334198572E-2"/>
        </c:manualLayout>
      </c:layout>
      <c:overlay val="0"/>
    </c:title>
    <c:autoTitleDeleted val="0"/>
    <c:plotArea>
      <c:layout>
        <c:manualLayout>
          <c:layoutTarget val="inner"/>
          <c:xMode val="edge"/>
          <c:yMode val="edge"/>
          <c:x val="0.21395204724770425"/>
          <c:y val="0.17804534329380145"/>
          <c:w val="0.55228149087275424"/>
          <c:h val="0.64264742702100586"/>
        </c:manualLayout>
      </c:layout>
      <c:doughnutChart>
        <c:varyColors val="1"/>
        <c:ser>
          <c:idx val="1"/>
          <c:order val="0"/>
          <c:dPt>
            <c:idx val="0"/>
            <c:bubble3D val="0"/>
            <c:spPr>
              <a:solidFill>
                <a:schemeClr val="accent1"/>
              </a:solidFill>
            </c:spPr>
            <c:extLst>
              <c:ext xmlns:c16="http://schemas.microsoft.com/office/drawing/2014/chart" uri="{C3380CC4-5D6E-409C-BE32-E72D297353CC}">
                <c16:uniqueId val="{00000001-D068-4A9A-BE17-440E34E98074}"/>
              </c:ext>
            </c:extLst>
          </c:dPt>
          <c:dPt>
            <c:idx val="1"/>
            <c:bubble3D val="0"/>
            <c:spPr>
              <a:solidFill>
                <a:srgbClr val="CABCCC"/>
              </a:solidFill>
            </c:spPr>
            <c:extLst>
              <c:ext xmlns:c16="http://schemas.microsoft.com/office/drawing/2014/chart" uri="{C3380CC4-5D6E-409C-BE32-E72D297353CC}">
                <c16:uniqueId val="{00000003-D068-4A9A-BE17-440E34E98074}"/>
              </c:ext>
            </c:extLst>
          </c:dPt>
          <c:dPt>
            <c:idx val="2"/>
            <c:bubble3D val="0"/>
            <c:spPr>
              <a:solidFill>
                <a:srgbClr val="D63F3A"/>
              </a:solidFill>
            </c:spPr>
            <c:extLst>
              <c:ext xmlns:c16="http://schemas.microsoft.com/office/drawing/2014/chart" uri="{C3380CC4-5D6E-409C-BE32-E72D297353CC}">
                <c16:uniqueId val="{00000005-D068-4A9A-BE17-440E34E98074}"/>
              </c:ext>
            </c:extLst>
          </c:dPt>
          <c:dPt>
            <c:idx val="3"/>
            <c:bubble3D val="0"/>
            <c:spPr>
              <a:solidFill>
                <a:schemeClr val="bg1">
                  <a:lumMod val="65000"/>
                </a:schemeClr>
              </a:solidFill>
            </c:spPr>
            <c:extLst>
              <c:ext xmlns:c16="http://schemas.microsoft.com/office/drawing/2014/chart" uri="{C3380CC4-5D6E-409C-BE32-E72D297353CC}">
                <c16:uniqueId val="{00000007-D068-4A9A-BE17-440E34E98074}"/>
              </c:ext>
            </c:extLst>
          </c:dPt>
          <c:dPt>
            <c:idx val="4"/>
            <c:bubble3D val="0"/>
            <c:spPr>
              <a:solidFill>
                <a:schemeClr val="bg1">
                  <a:lumMod val="75000"/>
                </a:schemeClr>
              </a:solidFill>
            </c:spPr>
            <c:extLst>
              <c:ext xmlns:c16="http://schemas.microsoft.com/office/drawing/2014/chart" uri="{C3380CC4-5D6E-409C-BE32-E72D297353CC}">
                <c16:uniqueId val="{00000009-D068-4A9A-BE17-440E34E98074}"/>
              </c:ext>
            </c:extLst>
          </c:dPt>
          <c:dLbls>
            <c:spPr>
              <a:noFill/>
              <a:ln>
                <a:noFill/>
              </a:ln>
              <a:effectLst/>
            </c:spPr>
            <c:txPr>
              <a:bodyPr/>
              <a:lstStyle/>
              <a:p>
                <a:pPr>
                  <a:defRPr sz="1400" b="0">
                    <a:solidFill>
                      <a:schemeClr val="bg1"/>
                    </a:solidFill>
                  </a:defRPr>
                </a:pPr>
                <a:endParaRPr lang="cs-CZ"/>
              </a:p>
            </c:txPr>
            <c:showLegendKey val="0"/>
            <c:showVal val="1"/>
            <c:showCatName val="0"/>
            <c:showSerName val="0"/>
            <c:showPercent val="0"/>
            <c:showBubbleSize val="0"/>
            <c:showLeaderLines val="1"/>
            <c:extLst>
              <c:ext xmlns:c15="http://schemas.microsoft.com/office/drawing/2012/chart" uri="{CE6537A1-D6FC-4f65-9D91-7224C49458BB}"/>
            </c:extLst>
          </c:dLbls>
          <c:val>
            <c:numRef>
              <c:f>List1!$B$1:$B$4</c:f>
              <c:numCache>
                <c:formatCode>0;\-0;[Color48]0</c:formatCode>
                <c:ptCount val="4"/>
                <c:pt idx="0">
                  <c:v>50.395256916996047</c:v>
                </c:pt>
                <c:pt idx="1">
                  <c:v>42.885375494071148</c:v>
                </c:pt>
                <c:pt idx="2">
                  <c:v>3.0632411067193677</c:v>
                </c:pt>
                <c:pt idx="3">
                  <c:v>3.6561264822134385</c:v>
                </c:pt>
              </c:numCache>
            </c:numRef>
          </c:val>
          <c:extLst>
            <c:ext xmlns:c16="http://schemas.microsoft.com/office/drawing/2014/chart" uri="{C3380CC4-5D6E-409C-BE32-E72D297353CC}">
              <c16:uniqueId val="{0000000A-D068-4A9A-BE17-440E34E98074}"/>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txPr>
    <a:bodyPr/>
    <a:lstStyle/>
    <a:p>
      <a:pPr>
        <a:defRPr sz="1800"/>
      </a:pPr>
      <a:endParaRPr lang="cs-CZ"/>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190041577700195"/>
          <c:y val="0.15637337357431777"/>
          <c:w val="0.82539779217585363"/>
          <c:h val="0.81322928131540029"/>
        </c:manualLayout>
      </c:layout>
      <c:barChart>
        <c:barDir val="bar"/>
        <c:grouping val="stacked"/>
        <c:varyColors val="0"/>
        <c:ser>
          <c:idx val="0"/>
          <c:order val="0"/>
          <c:tx>
            <c:strRef>
              <c:f>List1!$B$1</c:f>
              <c:strCache>
                <c:ptCount val="1"/>
                <c:pt idx="0">
                  <c:v>Šťastný(á)</c:v>
                </c:pt>
              </c:strCache>
            </c:strRef>
          </c:tx>
          <c:spPr>
            <a:solidFill>
              <a:schemeClr val="accent1"/>
            </a:solidFill>
            <a:ln>
              <a:noFill/>
            </a:ln>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List1!$B$2:$B$6</c:f>
              <c:numCache>
                <c:formatCode>0;\-0;[Color48]0</c:formatCode>
                <c:ptCount val="5"/>
                <c:pt idx="0">
                  <c:v>50.395256916996047</c:v>
                </c:pt>
                <c:pt idx="1">
                  <c:v>58</c:v>
                </c:pt>
                <c:pt idx="2">
                  <c:v>57</c:v>
                </c:pt>
                <c:pt idx="3">
                  <c:v>55</c:v>
                </c:pt>
                <c:pt idx="4">
                  <c:v>58</c:v>
                </c:pt>
              </c:numCache>
            </c:numRef>
          </c:val>
          <c:extLst>
            <c:ext xmlns:c16="http://schemas.microsoft.com/office/drawing/2014/chart" uri="{C3380CC4-5D6E-409C-BE32-E72D297353CC}">
              <c16:uniqueId val="{00000000-0566-4FAE-BFB0-76D2FEA9BE32}"/>
            </c:ext>
          </c:extLst>
        </c:ser>
        <c:ser>
          <c:idx val="1"/>
          <c:order val="1"/>
          <c:tx>
            <c:strRef>
              <c:f>List1!$C$1</c:f>
              <c:strCache>
                <c:ptCount val="1"/>
                <c:pt idx="0">
                  <c:v>Ani šťastný(á), ani nešťastný(á)</c:v>
                </c:pt>
              </c:strCache>
            </c:strRef>
          </c:tx>
          <c:spPr>
            <a:solidFill>
              <a:srgbClr val="CABCCC"/>
            </a:solidFill>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List1!$C$2:$C$6</c:f>
              <c:numCache>
                <c:formatCode>0;\-0;[Color48]0</c:formatCode>
                <c:ptCount val="5"/>
                <c:pt idx="0">
                  <c:v>42.885375494071148</c:v>
                </c:pt>
                <c:pt idx="1">
                  <c:v>35</c:v>
                </c:pt>
                <c:pt idx="2">
                  <c:v>38</c:v>
                </c:pt>
                <c:pt idx="3">
                  <c:v>40</c:v>
                </c:pt>
                <c:pt idx="4">
                  <c:v>35</c:v>
                </c:pt>
              </c:numCache>
            </c:numRef>
          </c:val>
          <c:extLst>
            <c:ext xmlns:c16="http://schemas.microsoft.com/office/drawing/2014/chart" uri="{C3380CC4-5D6E-409C-BE32-E72D297353CC}">
              <c16:uniqueId val="{00000001-0566-4FAE-BFB0-76D2FEA9BE32}"/>
            </c:ext>
          </c:extLst>
        </c:ser>
        <c:ser>
          <c:idx val="2"/>
          <c:order val="2"/>
          <c:tx>
            <c:strRef>
              <c:f>List1!$D$1</c:f>
              <c:strCache>
                <c:ptCount val="1"/>
                <c:pt idx="0">
                  <c:v>Nešťastný(á)</c:v>
                </c:pt>
              </c:strCache>
            </c:strRef>
          </c:tx>
          <c:spPr>
            <a:solidFill>
              <a:srgbClr val="D63F3A"/>
            </a:solidFill>
          </c:spPr>
          <c:invertIfNegative val="0"/>
          <c:dLbls>
            <c:spPr>
              <a:noFill/>
              <a:ln>
                <a:noFill/>
              </a:ln>
              <a:effectLst/>
            </c:spPr>
            <c:txPr>
              <a:bodyPr wrap="square" lIns="38100" tIns="19050" rIns="38100" bIns="19050" anchor="ctr">
                <a:spAutoFit/>
              </a:bodyPr>
              <a:lstStyle/>
              <a:p>
                <a:pPr>
                  <a:defRPr sz="105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List1!$D$2:$D$6</c:f>
              <c:numCache>
                <c:formatCode>0;\-0;[Color48]0</c:formatCode>
                <c:ptCount val="5"/>
                <c:pt idx="0">
                  <c:v>3.0632411067193677</c:v>
                </c:pt>
                <c:pt idx="1">
                  <c:v>2</c:v>
                </c:pt>
                <c:pt idx="2">
                  <c:v>1</c:v>
                </c:pt>
                <c:pt idx="3">
                  <c:v>2</c:v>
                </c:pt>
                <c:pt idx="4">
                  <c:v>2</c:v>
                </c:pt>
              </c:numCache>
            </c:numRef>
          </c:val>
          <c:extLst>
            <c:ext xmlns:c16="http://schemas.microsoft.com/office/drawing/2014/chart" uri="{C3380CC4-5D6E-409C-BE32-E72D297353CC}">
              <c16:uniqueId val="{00000002-0566-4FAE-BFB0-76D2FEA9BE32}"/>
            </c:ext>
          </c:extLst>
        </c:ser>
        <c:ser>
          <c:idx val="3"/>
          <c:order val="3"/>
          <c:tx>
            <c:strRef>
              <c:f>List1!$E$1</c:f>
              <c:strCache>
                <c:ptCount val="1"/>
                <c:pt idx="0">
                  <c:v>Nevím</c:v>
                </c:pt>
              </c:strCache>
            </c:strRef>
          </c:tx>
          <c:spPr>
            <a:solidFill>
              <a:schemeClr val="bg1">
                <a:lumMod val="65000"/>
              </a:schemeClr>
            </a:solidFill>
            <a:ln>
              <a:noFill/>
            </a:ln>
          </c:spPr>
          <c:invertIfNegative val="0"/>
          <c:dLbls>
            <c:numFmt formatCode="0;;;" sourceLinked="0"/>
            <c:spPr>
              <a:noFill/>
              <a:ln>
                <a:noFill/>
              </a:ln>
              <a:effectLst/>
            </c:spPr>
            <c:txPr>
              <a:bodyPr/>
              <a:lstStyle/>
              <a:p>
                <a:pPr>
                  <a:defRPr sz="1050" b="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List1!$A$2:$A$6</c:f>
              <c:numCache>
                <c:formatCode>0;\-0;[Color48]0</c:formatCode>
                <c:ptCount val="5"/>
                <c:pt idx="0">
                  <c:v>2026</c:v>
                </c:pt>
                <c:pt idx="1">
                  <c:v>2024</c:v>
                </c:pt>
                <c:pt idx="2">
                  <c:v>2022</c:v>
                </c:pt>
                <c:pt idx="3">
                  <c:v>2021</c:v>
                </c:pt>
                <c:pt idx="4">
                  <c:v>2017</c:v>
                </c:pt>
              </c:numCache>
            </c:numRef>
          </c:cat>
          <c:val>
            <c:numRef>
              <c:f>List1!$E$2:$E$6</c:f>
              <c:numCache>
                <c:formatCode>0;\-0;[Color48]0</c:formatCode>
                <c:ptCount val="5"/>
                <c:pt idx="0">
                  <c:v>3.6561264822134385</c:v>
                </c:pt>
                <c:pt idx="1">
                  <c:v>5</c:v>
                </c:pt>
                <c:pt idx="2">
                  <c:v>4</c:v>
                </c:pt>
                <c:pt idx="3">
                  <c:v>3</c:v>
                </c:pt>
                <c:pt idx="4">
                  <c:v>5</c:v>
                </c:pt>
              </c:numCache>
            </c:numRef>
          </c:val>
          <c:extLst>
            <c:ext xmlns:c16="http://schemas.microsoft.com/office/drawing/2014/chart" uri="{C3380CC4-5D6E-409C-BE32-E72D297353CC}">
              <c16:uniqueId val="{00000003-0566-4FAE-BFB0-76D2FEA9BE32}"/>
            </c:ext>
          </c:extLst>
        </c:ser>
        <c:dLbls>
          <c:showLegendKey val="0"/>
          <c:showVal val="0"/>
          <c:showCatName val="0"/>
          <c:showSerName val="0"/>
          <c:showPercent val="0"/>
          <c:showBubbleSize val="0"/>
        </c:dLbls>
        <c:gapWidth val="55"/>
        <c:overlap val="100"/>
        <c:axId val="125528320"/>
        <c:axId val="125546496"/>
      </c:barChart>
      <c:catAx>
        <c:axId val="125528320"/>
        <c:scaling>
          <c:orientation val="minMax"/>
        </c:scaling>
        <c:delete val="0"/>
        <c:axPos val="l"/>
        <c:numFmt formatCode="General" sourceLinked="0"/>
        <c:majorTickMark val="out"/>
        <c:minorTickMark val="none"/>
        <c:tickLblPos val="nextTo"/>
        <c:spPr>
          <a:ln>
            <a:noFill/>
          </a:ln>
        </c:spPr>
        <c:txPr>
          <a:bodyPr/>
          <a:lstStyle/>
          <a:p>
            <a:pPr>
              <a:defRPr sz="1100"/>
            </a:pPr>
            <a:endParaRPr lang="cs-CZ"/>
          </a:p>
        </c:txPr>
        <c:crossAx val="125546496"/>
        <c:crosses val="autoZero"/>
        <c:auto val="1"/>
        <c:lblAlgn val="ctr"/>
        <c:lblOffset val="100"/>
        <c:tickLblSkip val="1"/>
        <c:noMultiLvlLbl val="0"/>
      </c:catAx>
      <c:valAx>
        <c:axId val="125546496"/>
        <c:scaling>
          <c:orientation val="minMax"/>
          <c:max val="100"/>
          <c:min val="0"/>
        </c:scaling>
        <c:delete val="0"/>
        <c:axPos val="t"/>
        <c:numFmt formatCode="0;\-0;[Color48]0" sourceLinked="1"/>
        <c:majorTickMark val="out"/>
        <c:minorTickMark val="none"/>
        <c:tickLblPos val="nextTo"/>
        <c:spPr>
          <a:ln>
            <a:noFill/>
          </a:ln>
        </c:spPr>
        <c:txPr>
          <a:bodyPr/>
          <a:lstStyle/>
          <a:p>
            <a:pPr>
              <a:defRPr sz="100">
                <a:solidFill>
                  <a:schemeClr val="bg1"/>
                </a:solidFill>
              </a:defRPr>
            </a:pPr>
            <a:endParaRPr lang="cs-CZ"/>
          </a:p>
        </c:txPr>
        <c:crossAx val="125528320"/>
        <c:crosses val="max"/>
        <c:crossBetween val="between"/>
        <c:majorUnit val="20"/>
      </c:valAx>
    </c:plotArea>
    <c:legend>
      <c:legendPos val="r"/>
      <c:layout>
        <c:manualLayout>
          <c:xMode val="edge"/>
          <c:yMode val="edge"/>
          <c:x val="6.5265431260360714E-3"/>
          <c:y val="2.0047376598979275E-2"/>
          <c:w val="0.99347345687396393"/>
          <c:h val="0.12704270603178669"/>
        </c:manualLayout>
      </c:layout>
      <c:overlay val="0"/>
      <c:txPr>
        <a:bodyPr/>
        <a:lstStyle/>
        <a:p>
          <a:pPr>
            <a:defRPr sz="1000"/>
          </a:pPr>
          <a:endParaRPr lang="cs-CZ"/>
        </a:p>
      </c:txPr>
    </c:legend>
    <c:plotVisOnly val="1"/>
    <c:dispBlanksAs val="gap"/>
    <c:showDLblsOverMax val="0"/>
  </c:chart>
  <c:txPr>
    <a:bodyPr/>
    <a:lstStyle/>
    <a:p>
      <a:pPr>
        <a:defRPr sz="1800"/>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pt-BR" sz="1400" b="1" i="0" u="none" strike="noStrike" baseline="0">
                <a:effectLst/>
              </a:rPr>
              <a:t>A šťastný(á) se cítíš...</a:t>
            </a:r>
            <a:endParaRPr lang="cs-CZ" sz="1400" dirty="0"/>
          </a:p>
        </c:rich>
      </c:tx>
      <c:layout>
        <c:manualLayout>
          <c:xMode val="edge"/>
          <c:yMode val="edge"/>
          <c:x val="0.33474272684271089"/>
          <c:y val="1.2978585334198572E-2"/>
        </c:manualLayout>
      </c:layout>
      <c:overlay val="0"/>
    </c:title>
    <c:autoTitleDeleted val="0"/>
    <c:plotArea>
      <c:layout>
        <c:manualLayout>
          <c:layoutTarget val="inner"/>
          <c:xMode val="edge"/>
          <c:yMode val="edge"/>
          <c:x val="0.21395204724770425"/>
          <c:y val="0.17804534329380145"/>
          <c:w val="0.55228149087275424"/>
          <c:h val="0.64264742702100586"/>
        </c:manualLayout>
      </c:layout>
      <c:doughnutChart>
        <c:varyColors val="1"/>
        <c:ser>
          <c:idx val="1"/>
          <c:order val="0"/>
          <c:dPt>
            <c:idx val="0"/>
            <c:bubble3D val="0"/>
            <c:spPr>
              <a:solidFill>
                <a:schemeClr val="accent1"/>
              </a:solidFill>
            </c:spPr>
            <c:extLst>
              <c:ext xmlns:c16="http://schemas.microsoft.com/office/drawing/2014/chart" uri="{C3380CC4-5D6E-409C-BE32-E72D297353CC}">
                <c16:uniqueId val="{00000001-0745-42B3-A147-667679DD1CC7}"/>
              </c:ext>
            </c:extLst>
          </c:dPt>
          <c:dPt>
            <c:idx val="1"/>
            <c:bubble3D val="0"/>
            <c:spPr>
              <a:solidFill>
                <a:srgbClr val="CABCCC"/>
              </a:solidFill>
            </c:spPr>
            <c:extLst>
              <c:ext xmlns:c16="http://schemas.microsoft.com/office/drawing/2014/chart" uri="{C3380CC4-5D6E-409C-BE32-E72D297353CC}">
                <c16:uniqueId val="{00000003-0745-42B3-A147-667679DD1CC7}"/>
              </c:ext>
            </c:extLst>
          </c:dPt>
          <c:dPt>
            <c:idx val="2"/>
            <c:bubble3D val="0"/>
            <c:spPr>
              <a:solidFill>
                <a:schemeClr val="accent2"/>
              </a:solidFill>
            </c:spPr>
            <c:extLst>
              <c:ext xmlns:c16="http://schemas.microsoft.com/office/drawing/2014/chart" uri="{C3380CC4-5D6E-409C-BE32-E72D297353CC}">
                <c16:uniqueId val="{00000005-0745-42B3-A147-667679DD1CC7}"/>
              </c:ext>
            </c:extLst>
          </c:dPt>
          <c:dPt>
            <c:idx val="3"/>
            <c:bubble3D val="0"/>
            <c:spPr>
              <a:solidFill>
                <a:schemeClr val="bg1">
                  <a:lumMod val="65000"/>
                </a:schemeClr>
              </a:solidFill>
            </c:spPr>
            <c:extLst>
              <c:ext xmlns:c16="http://schemas.microsoft.com/office/drawing/2014/chart" uri="{C3380CC4-5D6E-409C-BE32-E72D297353CC}">
                <c16:uniqueId val="{00000007-0745-42B3-A147-667679DD1CC7}"/>
              </c:ext>
            </c:extLst>
          </c:dPt>
          <c:dLbls>
            <c:spPr>
              <a:noFill/>
              <a:ln>
                <a:noFill/>
              </a:ln>
              <a:effectLst/>
            </c:spPr>
            <c:txPr>
              <a:bodyPr/>
              <a:lstStyle/>
              <a:p>
                <a:pPr>
                  <a:defRPr sz="1400" b="0">
                    <a:solidFill>
                      <a:schemeClr val="bg1"/>
                    </a:solidFill>
                  </a:defRPr>
                </a:pPr>
                <a:endParaRPr lang="cs-CZ"/>
              </a:p>
            </c:txPr>
            <c:showLegendKey val="0"/>
            <c:showVal val="1"/>
            <c:showCatName val="0"/>
            <c:showSerName val="0"/>
            <c:showPercent val="0"/>
            <c:showBubbleSize val="0"/>
            <c:showLeaderLines val="1"/>
            <c:extLst>
              <c:ext xmlns:c15="http://schemas.microsoft.com/office/drawing/2012/chart" uri="{CE6537A1-D6FC-4f65-9D91-7224C49458BB}"/>
            </c:extLst>
          </c:dLbls>
          <c:val>
            <c:numRef>
              <c:f>List1!$B$1:$B$4</c:f>
              <c:numCache>
                <c:formatCode>0;\-0;[Color48]0</c:formatCode>
                <c:ptCount val="4"/>
                <c:pt idx="0">
                  <c:v>44.071146245059289</c:v>
                </c:pt>
                <c:pt idx="1">
                  <c:v>50.296442687747032</c:v>
                </c:pt>
                <c:pt idx="2">
                  <c:v>2.3715415019762887</c:v>
                </c:pt>
                <c:pt idx="3">
                  <c:v>3.2608695652173911</c:v>
                </c:pt>
              </c:numCache>
            </c:numRef>
          </c:val>
          <c:extLst>
            <c:ext xmlns:c16="http://schemas.microsoft.com/office/drawing/2014/chart" uri="{C3380CC4-5D6E-409C-BE32-E72D297353CC}">
              <c16:uniqueId val="{0000000A-0745-42B3-A147-667679DD1CC7}"/>
            </c:ext>
          </c:extLst>
        </c:ser>
        <c:dLbls>
          <c:showLegendKey val="0"/>
          <c:showVal val="0"/>
          <c:showCatName val="0"/>
          <c:showSerName val="0"/>
          <c:showPercent val="0"/>
          <c:showBubbleSize val="0"/>
          <c:showLeaderLines val="1"/>
        </c:dLbls>
        <c:firstSliceAng val="0"/>
        <c:holeSize val="40"/>
      </c:doughnutChart>
    </c:plotArea>
    <c:plotVisOnly val="1"/>
    <c:dispBlanksAs val="gap"/>
    <c:showDLblsOverMax val="0"/>
  </c:chart>
  <c:txPr>
    <a:bodyPr/>
    <a:lstStyle/>
    <a:p>
      <a:pPr>
        <a:defRPr sz="1800"/>
      </a:pPr>
      <a:endParaRPr lang="cs-CZ"/>
    </a:p>
  </c:txPr>
  <c:externalData r:id="rId1">
    <c:autoUpdate val="0"/>
  </c:externalData>
  <c:userShapes r:id="rId2"/>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V jakých situacích se cítíš šťastný(á)?</a:t>
            </a:r>
            <a:endParaRPr lang="cs-CZ" sz="1400" dirty="0">
              <a:effectLst/>
            </a:endParaRPr>
          </a:p>
        </c:rich>
      </c:tx>
      <c:layout>
        <c:manualLayout>
          <c:xMode val="edge"/>
          <c:yMode val="edge"/>
          <c:x val="8.2847266957944893E-2"/>
          <c:y val="3.030285276840395E-2"/>
        </c:manualLayout>
      </c:layout>
      <c:overlay val="0"/>
    </c:title>
    <c:autoTitleDeleted val="0"/>
    <c:plotArea>
      <c:layout>
        <c:manualLayout>
          <c:layoutTarget val="inner"/>
          <c:xMode val="edge"/>
          <c:yMode val="edge"/>
          <c:x val="0.26463581320364887"/>
          <c:y val="0.11017353299587551"/>
          <c:w val="0.71593543925936554"/>
          <c:h val="0.79829337739032613"/>
        </c:manualLayout>
      </c:layout>
      <c:barChart>
        <c:barDir val="bar"/>
        <c:grouping val="stacked"/>
        <c:varyColors val="0"/>
        <c:ser>
          <c:idx val="0"/>
          <c:order val="0"/>
          <c:tx>
            <c:strRef>
              <c:f>List1!$B$1</c:f>
              <c:strCache>
                <c:ptCount val="1"/>
                <c:pt idx="0">
                  <c:v>První odpověď</c:v>
                </c:pt>
              </c:strCache>
            </c:strRef>
          </c:tx>
          <c:spPr>
            <a:solidFill>
              <a:schemeClr val="accent1"/>
            </a:solidFill>
            <a:ln>
              <a:noFill/>
            </a:ln>
          </c:spPr>
          <c:invertIfNegative val="0"/>
          <c:dPt>
            <c:idx val="0"/>
            <c:invertIfNegative val="0"/>
            <c:bubble3D val="0"/>
            <c:extLst>
              <c:ext xmlns:c16="http://schemas.microsoft.com/office/drawing/2014/chart" uri="{C3380CC4-5D6E-409C-BE32-E72D297353CC}">
                <c16:uniqueId val="{00000000-AC28-4F4E-9410-E629933DB1C7}"/>
              </c:ext>
            </c:extLst>
          </c:dPt>
          <c:dPt>
            <c:idx val="1"/>
            <c:invertIfNegative val="0"/>
            <c:bubble3D val="0"/>
            <c:extLst>
              <c:ext xmlns:c16="http://schemas.microsoft.com/office/drawing/2014/chart" uri="{C3380CC4-5D6E-409C-BE32-E72D297353CC}">
                <c16:uniqueId val="{00000001-AC28-4F4E-9410-E629933DB1C7}"/>
              </c:ext>
            </c:extLst>
          </c:dPt>
          <c:dPt>
            <c:idx val="3"/>
            <c:invertIfNegative val="0"/>
            <c:bubble3D val="0"/>
            <c:extLst>
              <c:ext xmlns:c16="http://schemas.microsoft.com/office/drawing/2014/chart" uri="{C3380CC4-5D6E-409C-BE32-E72D297353CC}">
                <c16:uniqueId val="{00000002-AC28-4F4E-9410-E629933DB1C7}"/>
              </c:ext>
            </c:extLst>
          </c:dPt>
          <c:dPt>
            <c:idx val="4"/>
            <c:invertIfNegative val="0"/>
            <c:bubble3D val="0"/>
            <c:spPr>
              <a:solidFill>
                <a:schemeClr val="tx1">
                  <a:lumMod val="75000"/>
                  <a:lumOff val="25000"/>
                </a:schemeClr>
              </a:solidFill>
              <a:ln>
                <a:noFill/>
              </a:ln>
            </c:spPr>
            <c:extLst>
              <c:ext xmlns:c16="http://schemas.microsoft.com/office/drawing/2014/chart" uri="{C3380CC4-5D6E-409C-BE32-E72D297353CC}">
                <c16:uniqueId val="{00000004-AC28-4F4E-9410-E629933DB1C7}"/>
              </c:ext>
            </c:extLst>
          </c:dPt>
          <c:dPt>
            <c:idx val="5"/>
            <c:invertIfNegative val="0"/>
            <c:bubble3D val="0"/>
            <c:spPr>
              <a:solidFill>
                <a:schemeClr val="bg1">
                  <a:lumMod val="65000"/>
                </a:schemeClr>
              </a:solidFill>
              <a:ln>
                <a:noFill/>
              </a:ln>
            </c:spPr>
            <c:extLst>
              <c:ext xmlns:c16="http://schemas.microsoft.com/office/drawing/2014/chart" uri="{C3380CC4-5D6E-409C-BE32-E72D297353CC}">
                <c16:uniqueId val="{00000006-AC28-4F4E-9410-E629933DB1C7}"/>
              </c:ext>
            </c:extLst>
          </c:dPt>
          <c:dPt>
            <c:idx val="8"/>
            <c:invertIfNegative val="0"/>
            <c:bubble3D val="0"/>
            <c:extLst>
              <c:ext xmlns:c16="http://schemas.microsoft.com/office/drawing/2014/chart" uri="{C3380CC4-5D6E-409C-BE32-E72D297353CC}">
                <c16:uniqueId val="{00000009-AC28-4F4E-9410-E629933DB1C7}"/>
              </c:ext>
            </c:extLst>
          </c:dPt>
          <c:dPt>
            <c:idx val="10"/>
            <c:invertIfNegative val="0"/>
            <c:bubble3D val="0"/>
            <c:spPr>
              <a:solidFill>
                <a:schemeClr val="tx1"/>
              </a:solidFill>
              <a:ln>
                <a:noFill/>
              </a:ln>
            </c:spPr>
            <c:extLst>
              <c:ext xmlns:c16="http://schemas.microsoft.com/office/drawing/2014/chart" uri="{C3380CC4-5D6E-409C-BE32-E72D297353CC}">
                <c16:uniqueId val="{0000000B-AC28-4F4E-9410-E629933DB1C7}"/>
              </c:ext>
            </c:extLst>
          </c:dPt>
          <c:dPt>
            <c:idx val="12"/>
            <c:invertIfNegative val="0"/>
            <c:bubble3D val="0"/>
            <c:extLst>
              <c:ext xmlns:c16="http://schemas.microsoft.com/office/drawing/2014/chart" uri="{C3380CC4-5D6E-409C-BE32-E72D297353CC}">
                <c16:uniqueId val="{0000000C-AC28-4F4E-9410-E629933DB1C7}"/>
              </c:ext>
            </c:extLst>
          </c:dPt>
          <c:dPt>
            <c:idx val="13"/>
            <c:invertIfNegative val="0"/>
            <c:bubble3D val="0"/>
            <c:extLst>
              <c:ext xmlns:c16="http://schemas.microsoft.com/office/drawing/2014/chart" uri="{C3380CC4-5D6E-409C-BE32-E72D297353CC}">
                <c16:uniqueId val="{0000000D-AC28-4F4E-9410-E629933DB1C7}"/>
              </c:ext>
            </c:extLst>
          </c:dPt>
          <c:dPt>
            <c:idx val="14"/>
            <c:invertIfNegative val="0"/>
            <c:bubble3D val="0"/>
            <c:spPr>
              <a:solidFill>
                <a:schemeClr val="tx1"/>
              </a:solidFill>
              <a:ln>
                <a:noFill/>
              </a:ln>
            </c:spPr>
            <c:extLst>
              <c:ext xmlns:c16="http://schemas.microsoft.com/office/drawing/2014/chart" uri="{C3380CC4-5D6E-409C-BE32-E72D297353CC}">
                <c16:uniqueId val="{0000000F-AC28-4F4E-9410-E629933DB1C7}"/>
              </c:ext>
            </c:extLst>
          </c:dPt>
          <c:dPt>
            <c:idx val="15"/>
            <c:invertIfNegative val="0"/>
            <c:bubble3D val="0"/>
            <c:extLst>
              <c:ext xmlns:c16="http://schemas.microsoft.com/office/drawing/2014/chart" uri="{C3380CC4-5D6E-409C-BE32-E72D297353CC}">
                <c16:uniqueId val="{00000010-AC28-4F4E-9410-E629933DB1C7}"/>
              </c:ext>
            </c:extLst>
          </c:dPt>
          <c:dLbls>
            <c:spPr>
              <a:noFill/>
              <a:ln>
                <a:noFill/>
              </a:ln>
              <a:effectLst/>
            </c:spPr>
            <c:txPr>
              <a:bodyPr/>
              <a:lstStyle/>
              <a:p>
                <a:pPr>
                  <a:defRPr sz="1300" b="1">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List1!$A$2:$A$7</c:f>
              <c:strCache>
                <c:ptCount val="6"/>
                <c:pt idx="0">
                  <c:v>Když jsem s kamarády</c:v>
                </c:pt>
                <c:pt idx="1">
                  <c:v>Když jsem s rodinou</c:v>
                </c:pt>
                <c:pt idx="2">
                  <c:v>Když si hraji</c:v>
                </c:pt>
                <c:pt idx="3">
                  <c:v>Když mám dobré známky</c:v>
                </c:pt>
                <c:pt idx="4">
                  <c:v>Jindy</c:v>
                </c:pt>
                <c:pt idx="5">
                  <c:v>Nevím</c:v>
                </c:pt>
              </c:strCache>
            </c:strRef>
          </c:cat>
          <c:val>
            <c:numRef>
              <c:f>List1!$B$2:$B$7</c:f>
              <c:numCache>
                <c:formatCode>0;\-0;[Color48]0</c:formatCode>
                <c:ptCount val="6"/>
                <c:pt idx="0">
                  <c:v>35.573122529644266</c:v>
                </c:pt>
                <c:pt idx="1">
                  <c:v>33.695652173913047</c:v>
                </c:pt>
                <c:pt idx="2">
                  <c:v>13.24110671936759</c:v>
                </c:pt>
                <c:pt idx="3">
                  <c:v>7.4110671936758896</c:v>
                </c:pt>
                <c:pt idx="4">
                  <c:v>5.7312252964426875</c:v>
                </c:pt>
                <c:pt idx="5">
                  <c:v>4.3478260869565215</c:v>
                </c:pt>
              </c:numCache>
            </c:numRef>
          </c:val>
          <c:extLst>
            <c:ext xmlns:c16="http://schemas.microsoft.com/office/drawing/2014/chart" uri="{C3380CC4-5D6E-409C-BE32-E72D297353CC}">
              <c16:uniqueId val="{00000011-AC28-4F4E-9410-E629933DB1C7}"/>
            </c:ext>
          </c:extLst>
        </c:ser>
        <c:ser>
          <c:idx val="1"/>
          <c:order val="1"/>
          <c:tx>
            <c:strRef>
              <c:f>List1!$C$1</c:f>
              <c:strCache>
                <c:ptCount val="1"/>
                <c:pt idx="0">
                  <c:v>Celkem</c:v>
                </c:pt>
              </c:strCache>
            </c:strRef>
          </c:tx>
          <c:spPr>
            <a:solidFill>
              <a:schemeClr val="accent1">
                <a:lumMod val="60000"/>
                <a:lumOff val="40000"/>
              </a:schemeClr>
            </a:solidFill>
            <a:ln>
              <a:noFill/>
            </a:ln>
          </c:spPr>
          <c:invertIfNegative val="0"/>
          <c:dPt>
            <c:idx val="4"/>
            <c:invertIfNegative val="0"/>
            <c:bubble3D val="0"/>
            <c:spPr>
              <a:solidFill>
                <a:schemeClr val="bg2">
                  <a:lumMod val="60000"/>
                  <a:lumOff val="40000"/>
                </a:schemeClr>
              </a:solidFill>
              <a:ln>
                <a:noFill/>
              </a:ln>
            </c:spPr>
            <c:extLst>
              <c:ext xmlns:c16="http://schemas.microsoft.com/office/drawing/2014/chart" uri="{C3380CC4-5D6E-409C-BE32-E72D297353CC}">
                <c16:uniqueId val="{00000013-AC28-4F4E-9410-E629933DB1C7}"/>
              </c:ext>
            </c:extLst>
          </c:dPt>
          <c:dPt>
            <c:idx val="5"/>
            <c:invertIfNegative val="0"/>
            <c:bubble3D val="0"/>
            <c:spPr>
              <a:solidFill>
                <a:schemeClr val="bg1">
                  <a:lumMod val="85000"/>
                </a:schemeClr>
              </a:solidFill>
              <a:ln>
                <a:noFill/>
              </a:ln>
            </c:spPr>
            <c:extLst>
              <c:ext xmlns:c16="http://schemas.microsoft.com/office/drawing/2014/chart" uri="{C3380CC4-5D6E-409C-BE32-E72D297353CC}">
                <c16:uniqueId val="{00000015-AC28-4F4E-9410-E629933DB1C7}"/>
              </c:ext>
            </c:extLst>
          </c:dPt>
          <c:dPt>
            <c:idx val="10"/>
            <c:invertIfNegative val="0"/>
            <c:bubble3D val="0"/>
            <c:spPr>
              <a:solidFill>
                <a:schemeClr val="tx1">
                  <a:lumMod val="50000"/>
                  <a:lumOff val="50000"/>
                </a:schemeClr>
              </a:solidFill>
              <a:ln>
                <a:noFill/>
              </a:ln>
            </c:spPr>
            <c:extLst>
              <c:ext xmlns:c16="http://schemas.microsoft.com/office/drawing/2014/chart" uri="{C3380CC4-5D6E-409C-BE32-E72D297353CC}">
                <c16:uniqueId val="{00000017-AC28-4F4E-9410-E629933DB1C7}"/>
              </c:ext>
            </c:extLst>
          </c:dPt>
          <c:cat>
            <c:strRef>
              <c:f>List1!$A$2:$A$7</c:f>
              <c:strCache>
                <c:ptCount val="6"/>
                <c:pt idx="0">
                  <c:v>Když jsem s kamarády</c:v>
                </c:pt>
                <c:pt idx="1">
                  <c:v>Když jsem s rodinou</c:v>
                </c:pt>
                <c:pt idx="2">
                  <c:v>Když si hraji</c:v>
                </c:pt>
                <c:pt idx="3">
                  <c:v>Když mám dobré známky</c:v>
                </c:pt>
                <c:pt idx="4">
                  <c:v>Jindy</c:v>
                </c:pt>
                <c:pt idx="5">
                  <c:v>Nevím</c:v>
                </c:pt>
              </c:strCache>
            </c:strRef>
          </c:cat>
          <c:val>
            <c:numRef>
              <c:f>List1!$C$2:$C$7</c:f>
              <c:numCache>
                <c:formatCode>0;\-0;[Color48]0</c:formatCode>
                <c:ptCount val="6"/>
                <c:pt idx="0">
                  <c:v>38.932806324110672</c:v>
                </c:pt>
                <c:pt idx="1">
                  <c:v>34.486166007905126</c:v>
                </c:pt>
                <c:pt idx="2">
                  <c:v>31.719367588932808</c:v>
                </c:pt>
                <c:pt idx="3">
                  <c:v>35.079051383399204</c:v>
                </c:pt>
                <c:pt idx="4">
                  <c:v>8.1027667984189726</c:v>
                </c:pt>
                <c:pt idx="5">
                  <c:v>5.3359683794466406</c:v>
                </c:pt>
              </c:numCache>
            </c:numRef>
          </c:val>
          <c:extLst>
            <c:ext xmlns:c16="http://schemas.microsoft.com/office/drawing/2014/chart" uri="{C3380CC4-5D6E-409C-BE32-E72D297353CC}">
              <c16:uniqueId val="{00000018-AC28-4F4E-9410-E629933DB1C7}"/>
            </c:ext>
          </c:extLst>
        </c:ser>
        <c:ser>
          <c:idx val="2"/>
          <c:order val="2"/>
          <c:tx>
            <c:strRef>
              <c:f>List1!$D$1</c:f>
              <c:strCache>
                <c:ptCount val="1"/>
              </c:strCache>
            </c:strRef>
          </c:tx>
          <c:spPr>
            <a:noFill/>
            <a:ln>
              <a:noFill/>
            </a:ln>
          </c:spPr>
          <c:invertIfNegative val="0"/>
          <c:dLbls>
            <c:spPr>
              <a:noFill/>
              <a:ln>
                <a:noFill/>
              </a:ln>
              <a:effectLst/>
            </c:spPr>
            <c:txPr>
              <a:bodyPr/>
              <a:lstStyle/>
              <a:p>
                <a:pPr>
                  <a:defRPr sz="1300"/>
                </a:pPr>
                <a:endParaRPr lang="cs-CZ"/>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List1!$A$2:$A$7</c:f>
              <c:strCache>
                <c:ptCount val="6"/>
                <c:pt idx="0">
                  <c:v>Když jsem s kamarády</c:v>
                </c:pt>
                <c:pt idx="1">
                  <c:v>Když jsem s rodinou</c:v>
                </c:pt>
                <c:pt idx="2">
                  <c:v>Když si hraji</c:v>
                </c:pt>
                <c:pt idx="3">
                  <c:v>Když mám dobré známky</c:v>
                </c:pt>
                <c:pt idx="4">
                  <c:v>Jindy</c:v>
                </c:pt>
                <c:pt idx="5">
                  <c:v>Nevím</c:v>
                </c:pt>
              </c:strCache>
            </c:strRef>
          </c:cat>
          <c:val>
            <c:numRef>
              <c:f>List1!$D$2:$D$7</c:f>
              <c:numCache>
                <c:formatCode>0;\-0;[Color48]0</c:formatCode>
                <c:ptCount val="6"/>
                <c:pt idx="0">
                  <c:v>74.505928853754938</c:v>
                </c:pt>
                <c:pt idx="1">
                  <c:v>68.181818181818173</c:v>
                </c:pt>
                <c:pt idx="2">
                  <c:v>44.960474308300398</c:v>
                </c:pt>
                <c:pt idx="3">
                  <c:v>42.490118577075094</c:v>
                </c:pt>
                <c:pt idx="4">
                  <c:v>13.83399209486166</c:v>
                </c:pt>
                <c:pt idx="5">
                  <c:v>9.6837944664031621</c:v>
                </c:pt>
              </c:numCache>
            </c:numRef>
          </c:val>
          <c:extLst>
            <c:ext xmlns:c16="http://schemas.microsoft.com/office/drawing/2014/chart" uri="{C3380CC4-5D6E-409C-BE32-E72D297353CC}">
              <c16:uniqueId val="{00000019-AC28-4F4E-9410-E629933DB1C7}"/>
            </c:ext>
          </c:extLst>
        </c:ser>
        <c:dLbls>
          <c:showLegendKey val="0"/>
          <c:showVal val="0"/>
          <c:showCatName val="0"/>
          <c:showSerName val="0"/>
          <c:showPercent val="0"/>
          <c:showBubbleSize val="0"/>
        </c:dLbls>
        <c:gapWidth val="76"/>
        <c:overlap val="100"/>
        <c:axId val="194490368"/>
        <c:axId val="194493440"/>
      </c:barChart>
      <c:catAx>
        <c:axId val="194490368"/>
        <c:scaling>
          <c:orientation val="maxMin"/>
        </c:scaling>
        <c:delete val="0"/>
        <c:axPos val="l"/>
        <c:numFmt formatCode="General" sourceLinked="0"/>
        <c:majorTickMark val="out"/>
        <c:minorTickMark val="none"/>
        <c:tickLblPos val="nextTo"/>
        <c:spPr>
          <a:ln>
            <a:noFill/>
          </a:ln>
        </c:spPr>
        <c:txPr>
          <a:bodyPr/>
          <a:lstStyle/>
          <a:p>
            <a:pPr>
              <a:defRPr sz="1300"/>
            </a:pPr>
            <a:endParaRPr lang="cs-CZ"/>
          </a:p>
        </c:txPr>
        <c:crossAx val="194493440"/>
        <c:crosses val="autoZero"/>
        <c:auto val="1"/>
        <c:lblAlgn val="ctr"/>
        <c:lblOffset val="100"/>
        <c:noMultiLvlLbl val="0"/>
      </c:catAx>
      <c:valAx>
        <c:axId val="194493440"/>
        <c:scaling>
          <c:orientation val="minMax"/>
          <c:max val="85"/>
          <c:min val="0"/>
        </c:scaling>
        <c:delete val="1"/>
        <c:axPos val="b"/>
        <c:numFmt formatCode="0;\-0;[Color48]0" sourceLinked="1"/>
        <c:majorTickMark val="out"/>
        <c:minorTickMark val="none"/>
        <c:tickLblPos val="none"/>
        <c:crossAx val="194490368"/>
        <c:crosses val="max"/>
        <c:crossBetween val="between"/>
        <c:majorUnit val="20"/>
      </c:valAx>
    </c:plotArea>
    <c:legend>
      <c:legendPos val="r"/>
      <c:layout>
        <c:manualLayout>
          <c:xMode val="edge"/>
          <c:yMode val="edge"/>
          <c:x val="0.73218132125496638"/>
          <c:y val="0.67648633764529431"/>
          <c:w val="0.2174253474366292"/>
          <c:h val="0.20412038338957633"/>
        </c:manualLayout>
      </c:layout>
      <c:overlay val="0"/>
      <c:txPr>
        <a:bodyPr/>
        <a:lstStyle/>
        <a:p>
          <a:pPr>
            <a:defRPr sz="1400"/>
          </a:pPr>
          <a:endParaRPr lang="cs-CZ"/>
        </a:p>
      </c:txPr>
    </c:legend>
    <c:plotVisOnly val="1"/>
    <c:dispBlanksAs val="gap"/>
    <c:showDLblsOverMax val="0"/>
  </c:chart>
  <c:txPr>
    <a:bodyPr/>
    <a:lstStyle/>
    <a:p>
      <a:pPr>
        <a:defRPr sz="1800"/>
      </a:pPr>
      <a:endParaRPr lang="cs-CZ"/>
    </a:p>
  </c:txPr>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Jaké situace ti dělají největší starosti?</a:t>
            </a:r>
            <a:endParaRPr lang="cs-CZ" sz="1400" dirty="0"/>
          </a:p>
        </c:rich>
      </c:tx>
      <c:layout>
        <c:manualLayout>
          <c:xMode val="edge"/>
          <c:yMode val="edge"/>
          <c:x val="8.4564897960066956E-2"/>
          <c:y val="4.5183805149356333E-2"/>
        </c:manualLayout>
      </c:layout>
      <c:overlay val="0"/>
    </c:title>
    <c:autoTitleDeleted val="0"/>
    <c:plotArea>
      <c:layout>
        <c:manualLayout>
          <c:layoutTarget val="inner"/>
          <c:xMode val="edge"/>
          <c:yMode val="edge"/>
          <c:x val="0.25790767552805299"/>
          <c:y val="0.12753464410698662"/>
          <c:w val="0.74209232447194695"/>
          <c:h val="0.7511703615173102"/>
        </c:manualLayout>
      </c:layout>
      <c:barChart>
        <c:barDir val="bar"/>
        <c:grouping val="clustered"/>
        <c:varyColors val="0"/>
        <c:ser>
          <c:idx val="0"/>
          <c:order val="0"/>
          <c:spPr>
            <a:solidFill>
              <a:schemeClr val="accent1"/>
            </a:solidFill>
            <a:ln>
              <a:solidFill>
                <a:schemeClr val="bg1"/>
              </a:solidFill>
            </a:ln>
          </c:spPr>
          <c:invertIfNegative val="0"/>
          <c:dPt>
            <c:idx val="0"/>
            <c:invertIfNegative val="0"/>
            <c:bubble3D val="0"/>
            <c:extLst>
              <c:ext xmlns:c16="http://schemas.microsoft.com/office/drawing/2014/chart" uri="{C3380CC4-5D6E-409C-BE32-E72D297353CC}">
                <c16:uniqueId val="{00000000-196C-4F25-9C3E-A2837D17637E}"/>
              </c:ext>
            </c:extLst>
          </c:dPt>
          <c:dPt>
            <c:idx val="1"/>
            <c:invertIfNegative val="0"/>
            <c:bubble3D val="0"/>
            <c:extLst>
              <c:ext xmlns:c16="http://schemas.microsoft.com/office/drawing/2014/chart" uri="{C3380CC4-5D6E-409C-BE32-E72D297353CC}">
                <c16:uniqueId val="{00000001-196C-4F25-9C3E-A2837D17637E}"/>
              </c:ext>
            </c:extLst>
          </c:dPt>
          <c:dPt>
            <c:idx val="3"/>
            <c:invertIfNegative val="0"/>
            <c:bubble3D val="0"/>
            <c:extLst>
              <c:ext xmlns:c16="http://schemas.microsoft.com/office/drawing/2014/chart" uri="{C3380CC4-5D6E-409C-BE32-E72D297353CC}">
                <c16:uniqueId val="{00000002-7272-4EDA-9D9D-0DEACAAFBB15}"/>
              </c:ext>
            </c:extLst>
          </c:dPt>
          <c:dPt>
            <c:idx val="4"/>
            <c:invertIfNegative val="0"/>
            <c:bubble3D val="0"/>
            <c:spPr>
              <a:solidFill>
                <a:schemeClr val="tx1">
                  <a:lumMod val="75000"/>
                  <a:lumOff val="25000"/>
                </a:schemeClr>
              </a:solidFill>
              <a:ln>
                <a:solidFill>
                  <a:schemeClr val="bg1"/>
                </a:solidFill>
              </a:ln>
            </c:spPr>
            <c:extLst>
              <c:ext xmlns:c16="http://schemas.microsoft.com/office/drawing/2014/chart" uri="{C3380CC4-5D6E-409C-BE32-E72D297353CC}">
                <c16:uniqueId val="{00000004-196C-4F25-9C3E-A2837D17637E}"/>
              </c:ext>
            </c:extLst>
          </c:dPt>
          <c:dPt>
            <c:idx val="5"/>
            <c:invertIfNegative val="0"/>
            <c:bubble3D val="0"/>
            <c:spPr>
              <a:solidFill>
                <a:schemeClr val="bg1">
                  <a:lumMod val="65000"/>
                </a:schemeClr>
              </a:solidFill>
              <a:ln>
                <a:solidFill>
                  <a:schemeClr val="bg1"/>
                </a:solidFill>
              </a:ln>
            </c:spPr>
            <c:extLst>
              <c:ext xmlns:c16="http://schemas.microsoft.com/office/drawing/2014/chart" uri="{C3380CC4-5D6E-409C-BE32-E72D297353CC}">
                <c16:uniqueId val="{00000006-196C-4F25-9C3E-A2837D17637E}"/>
              </c:ext>
            </c:extLst>
          </c:dPt>
          <c:dPt>
            <c:idx val="6"/>
            <c:invertIfNegative val="0"/>
            <c:bubble3D val="0"/>
            <c:extLst>
              <c:ext xmlns:c16="http://schemas.microsoft.com/office/drawing/2014/chart" uri="{C3380CC4-5D6E-409C-BE32-E72D297353CC}">
                <c16:uniqueId val="{00000007-196C-4F25-9C3E-A2837D17637E}"/>
              </c:ext>
            </c:extLst>
          </c:dPt>
          <c:dPt>
            <c:idx val="7"/>
            <c:invertIfNegative val="0"/>
            <c:bubble3D val="0"/>
            <c:extLst>
              <c:ext xmlns:c16="http://schemas.microsoft.com/office/drawing/2014/chart" uri="{C3380CC4-5D6E-409C-BE32-E72D297353CC}">
                <c16:uniqueId val="{00000008-196C-4F25-9C3E-A2837D17637E}"/>
              </c:ext>
            </c:extLst>
          </c:dPt>
          <c:dPt>
            <c:idx val="8"/>
            <c:invertIfNegative val="0"/>
            <c:bubble3D val="0"/>
            <c:spPr>
              <a:solidFill>
                <a:schemeClr val="accent2"/>
              </a:solidFill>
              <a:ln>
                <a:solidFill>
                  <a:schemeClr val="bg1"/>
                </a:solidFill>
              </a:ln>
            </c:spPr>
            <c:extLst>
              <c:ext xmlns:c16="http://schemas.microsoft.com/office/drawing/2014/chart" uri="{C3380CC4-5D6E-409C-BE32-E72D297353CC}">
                <c16:uniqueId val="{0000000A-196C-4F25-9C3E-A2837D17637E}"/>
              </c:ext>
            </c:extLst>
          </c:dPt>
          <c:dPt>
            <c:idx val="9"/>
            <c:invertIfNegative val="0"/>
            <c:bubble3D val="0"/>
            <c:spPr>
              <a:solidFill>
                <a:schemeClr val="tx1"/>
              </a:solidFill>
              <a:ln>
                <a:solidFill>
                  <a:schemeClr val="bg1"/>
                </a:solidFill>
              </a:ln>
            </c:spPr>
            <c:extLst>
              <c:ext xmlns:c16="http://schemas.microsoft.com/office/drawing/2014/chart" uri="{C3380CC4-5D6E-409C-BE32-E72D297353CC}">
                <c16:uniqueId val="{0000000C-196C-4F25-9C3E-A2837D17637E}"/>
              </c:ext>
            </c:extLst>
          </c:dPt>
          <c:dPt>
            <c:idx val="10"/>
            <c:invertIfNegative val="0"/>
            <c:bubble3D val="0"/>
            <c:spPr>
              <a:solidFill>
                <a:schemeClr val="bg1">
                  <a:lumMod val="75000"/>
                </a:schemeClr>
              </a:solidFill>
              <a:ln>
                <a:solidFill>
                  <a:schemeClr val="bg1"/>
                </a:solidFill>
              </a:ln>
            </c:spPr>
            <c:extLst>
              <c:ext xmlns:c16="http://schemas.microsoft.com/office/drawing/2014/chart" uri="{C3380CC4-5D6E-409C-BE32-E72D297353CC}">
                <c16:uniqueId val="{0000000E-196C-4F25-9C3E-A2837D17637E}"/>
              </c:ext>
            </c:extLst>
          </c:dPt>
          <c:dPt>
            <c:idx val="12"/>
            <c:invertIfNegative val="0"/>
            <c:bubble3D val="0"/>
            <c:extLst>
              <c:ext xmlns:c16="http://schemas.microsoft.com/office/drawing/2014/chart" uri="{C3380CC4-5D6E-409C-BE32-E72D297353CC}">
                <c16:uniqueId val="{0000000F-196C-4F25-9C3E-A2837D17637E}"/>
              </c:ext>
            </c:extLst>
          </c:dPt>
          <c:dPt>
            <c:idx val="13"/>
            <c:invertIfNegative val="0"/>
            <c:bubble3D val="0"/>
            <c:extLst>
              <c:ext xmlns:c16="http://schemas.microsoft.com/office/drawing/2014/chart" uri="{C3380CC4-5D6E-409C-BE32-E72D297353CC}">
                <c16:uniqueId val="{00000010-196C-4F25-9C3E-A2837D17637E}"/>
              </c:ext>
            </c:extLst>
          </c:dPt>
          <c:dPt>
            <c:idx val="14"/>
            <c:invertIfNegative val="0"/>
            <c:bubble3D val="0"/>
            <c:extLst>
              <c:ext xmlns:c16="http://schemas.microsoft.com/office/drawing/2014/chart" uri="{C3380CC4-5D6E-409C-BE32-E72D297353CC}">
                <c16:uniqueId val="{00000011-196C-4F25-9C3E-A2837D17637E}"/>
              </c:ext>
            </c:extLst>
          </c:dPt>
          <c:dPt>
            <c:idx val="15"/>
            <c:invertIfNegative val="0"/>
            <c:bubble3D val="0"/>
            <c:extLst>
              <c:ext xmlns:c16="http://schemas.microsoft.com/office/drawing/2014/chart" uri="{C3380CC4-5D6E-409C-BE32-E72D297353CC}">
                <c16:uniqueId val="{00000012-196C-4F25-9C3E-A2837D17637E}"/>
              </c:ext>
            </c:extLst>
          </c:dPt>
          <c:dLbls>
            <c:spPr>
              <a:noFill/>
              <a:ln>
                <a:noFill/>
              </a:ln>
              <a:effectLst/>
            </c:spPr>
            <c:txPr>
              <a:bodyPr/>
              <a:lstStyle/>
              <a:p>
                <a:pPr>
                  <a:defRPr sz="13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List1!$A$2:$A$7</c:f>
              <c:strCache>
                <c:ptCount val="6"/>
                <c:pt idx="0">
                  <c:v>Když se mi ve škole nedaří</c:v>
                </c:pt>
                <c:pt idx="1">
                  <c:v>Když se v rodině něco přihodí</c:v>
                </c:pt>
                <c:pt idx="2">
                  <c:v>Když jsou v rodině hádky</c:v>
                </c:pt>
                <c:pt idx="3">
                  <c:v>Když nemáme peníze</c:v>
                </c:pt>
                <c:pt idx="4">
                  <c:v>Jiné situace</c:v>
                </c:pt>
                <c:pt idx="5">
                  <c:v>Nevím</c:v>
                </c:pt>
              </c:strCache>
            </c:strRef>
          </c:cat>
          <c:val>
            <c:numRef>
              <c:f>List1!$B$2:$B$7</c:f>
              <c:numCache>
                <c:formatCode>0;\-0;[Color48]0</c:formatCode>
                <c:ptCount val="6"/>
                <c:pt idx="0">
                  <c:v>44.169960474308297</c:v>
                </c:pt>
                <c:pt idx="1">
                  <c:v>41.007905138339922</c:v>
                </c:pt>
                <c:pt idx="2">
                  <c:v>27.07509881422925</c:v>
                </c:pt>
                <c:pt idx="3">
                  <c:v>18.873517786561266</c:v>
                </c:pt>
                <c:pt idx="4">
                  <c:v>6.4229249011857714</c:v>
                </c:pt>
                <c:pt idx="5">
                  <c:v>9.9802371541501991</c:v>
                </c:pt>
              </c:numCache>
            </c:numRef>
          </c:val>
          <c:extLst>
            <c:ext xmlns:c16="http://schemas.microsoft.com/office/drawing/2014/chart" uri="{C3380CC4-5D6E-409C-BE32-E72D297353CC}">
              <c16:uniqueId val="{00000013-196C-4F25-9C3E-A2837D17637E}"/>
            </c:ext>
          </c:extLst>
        </c:ser>
        <c:dLbls>
          <c:showLegendKey val="0"/>
          <c:showVal val="0"/>
          <c:showCatName val="0"/>
          <c:showSerName val="0"/>
          <c:showPercent val="0"/>
          <c:showBubbleSize val="0"/>
        </c:dLbls>
        <c:gapWidth val="76"/>
        <c:axId val="231014784"/>
        <c:axId val="231016320"/>
      </c:barChart>
      <c:catAx>
        <c:axId val="231014784"/>
        <c:scaling>
          <c:orientation val="maxMin"/>
        </c:scaling>
        <c:delete val="0"/>
        <c:axPos val="l"/>
        <c:numFmt formatCode="General" sourceLinked="0"/>
        <c:majorTickMark val="out"/>
        <c:minorTickMark val="none"/>
        <c:tickLblPos val="nextTo"/>
        <c:spPr>
          <a:ln>
            <a:noFill/>
          </a:ln>
        </c:spPr>
        <c:txPr>
          <a:bodyPr/>
          <a:lstStyle/>
          <a:p>
            <a:pPr>
              <a:defRPr sz="1300"/>
            </a:pPr>
            <a:endParaRPr lang="cs-CZ"/>
          </a:p>
        </c:txPr>
        <c:crossAx val="231016320"/>
        <c:crosses val="autoZero"/>
        <c:auto val="1"/>
        <c:lblAlgn val="ctr"/>
        <c:lblOffset val="100"/>
        <c:tickLblSkip val="1"/>
        <c:noMultiLvlLbl val="0"/>
      </c:catAx>
      <c:valAx>
        <c:axId val="231016320"/>
        <c:scaling>
          <c:orientation val="minMax"/>
          <c:max val="51"/>
          <c:min val="0"/>
        </c:scaling>
        <c:delete val="1"/>
        <c:axPos val="b"/>
        <c:numFmt formatCode="0;\-0;[Color48]0" sourceLinked="1"/>
        <c:majorTickMark val="out"/>
        <c:minorTickMark val="none"/>
        <c:tickLblPos val="none"/>
        <c:crossAx val="231014784"/>
        <c:crosses val="max"/>
        <c:crossBetween val="between"/>
        <c:majorUnit val="20"/>
      </c:valAx>
    </c:plotArea>
    <c:plotVisOnly val="1"/>
    <c:dispBlanksAs val="gap"/>
    <c:showDLblsOverMax val="0"/>
  </c:chart>
  <c:txPr>
    <a:bodyPr/>
    <a:lstStyle/>
    <a:p>
      <a:pPr>
        <a:defRPr sz="1800"/>
      </a:pPr>
      <a:endParaRPr lang="cs-CZ"/>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Co podle tebe nejčastěji způsobuje, že se děti nebo mladí lidé ve tvém věku necítí psychicky dobře?</a:t>
            </a:r>
            <a:endParaRPr lang="cs-CZ" sz="1400" dirty="0"/>
          </a:p>
        </c:rich>
      </c:tx>
      <c:layout>
        <c:manualLayout>
          <c:xMode val="edge"/>
          <c:yMode val="edge"/>
          <c:x val="7.425865372858817E-2"/>
          <c:y val="3.030285276840395E-2"/>
        </c:manualLayout>
      </c:layout>
      <c:overlay val="0"/>
    </c:title>
    <c:autoTitleDeleted val="0"/>
    <c:plotArea>
      <c:layout>
        <c:manualLayout>
          <c:layoutTarget val="inner"/>
          <c:xMode val="edge"/>
          <c:yMode val="edge"/>
          <c:x val="0.4623148527857156"/>
          <c:y val="0.142415596487939"/>
          <c:w val="0.5170726587513268"/>
          <c:h val="0.73380925040619915"/>
        </c:manualLayout>
      </c:layout>
      <c:barChart>
        <c:barDir val="bar"/>
        <c:grouping val="clustered"/>
        <c:varyColors val="0"/>
        <c:ser>
          <c:idx val="0"/>
          <c:order val="0"/>
          <c:spPr>
            <a:solidFill>
              <a:schemeClr val="accent1"/>
            </a:solidFill>
            <a:ln>
              <a:solidFill>
                <a:schemeClr val="bg1"/>
              </a:solidFill>
            </a:ln>
          </c:spPr>
          <c:invertIfNegative val="0"/>
          <c:dPt>
            <c:idx val="0"/>
            <c:invertIfNegative val="0"/>
            <c:bubble3D val="0"/>
            <c:extLst>
              <c:ext xmlns:c16="http://schemas.microsoft.com/office/drawing/2014/chart" uri="{C3380CC4-5D6E-409C-BE32-E72D297353CC}">
                <c16:uniqueId val="{00000000-19DB-49F9-A260-3D47D4B7438E}"/>
              </c:ext>
            </c:extLst>
          </c:dPt>
          <c:dPt>
            <c:idx val="2"/>
            <c:invertIfNegative val="0"/>
            <c:bubble3D val="0"/>
            <c:extLst>
              <c:ext xmlns:c16="http://schemas.microsoft.com/office/drawing/2014/chart" uri="{C3380CC4-5D6E-409C-BE32-E72D297353CC}">
                <c16:uniqueId val="{00000001-C138-46C3-B927-6801E75484B1}"/>
              </c:ext>
            </c:extLst>
          </c:dPt>
          <c:dPt>
            <c:idx val="6"/>
            <c:invertIfNegative val="0"/>
            <c:bubble3D val="0"/>
            <c:extLst>
              <c:ext xmlns:c16="http://schemas.microsoft.com/office/drawing/2014/chart" uri="{C3380CC4-5D6E-409C-BE32-E72D297353CC}">
                <c16:uniqueId val="{00000007-19DB-49F9-A260-3D47D4B7438E}"/>
              </c:ext>
            </c:extLst>
          </c:dPt>
          <c:dPt>
            <c:idx val="10"/>
            <c:invertIfNegative val="0"/>
            <c:bubble3D val="0"/>
            <c:spPr>
              <a:solidFill>
                <a:schemeClr val="tx1">
                  <a:lumMod val="75000"/>
                  <a:lumOff val="25000"/>
                </a:schemeClr>
              </a:solidFill>
              <a:ln>
                <a:solidFill>
                  <a:schemeClr val="bg1"/>
                </a:solidFill>
              </a:ln>
            </c:spPr>
            <c:extLst>
              <c:ext xmlns:c16="http://schemas.microsoft.com/office/drawing/2014/chart" uri="{C3380CC4-5D6E-409C-BE32-E72D297353CC}">
                <c16:uniqueId val="{0000000E-19DB-49F9-A260-3D47D4B7438E}"/>
              </c:ext>
            </c:extLst>
          </c:dPt>
          <c:dPt>
            <c:idx val="12"/>
            <c:invertIfNegative val="0"/>
            <c:bubble3D val="0"/>
            <c:extLst>
              <c:ext xmlns:c16="http://schemas.microsoft.com/office/drawing/2014/chart" uri="{C3380CC4-5D6E-409C-BE32-E72D297353CC}">
                <c16:uniqueId val="{0000000F-19DB-49F9-A260-3D47D4B7438E}"/>
              </c:ext>
            </c:extLst>
          </c:dPt>
          <c:dPt>
            <c:idx val="13"/>
            <c:invertIfNegative val="0"/>
            <c:bubble3D val="0"/>
            <c:extLst>
              <c:ext xmlns:c16="http://schemas.microsoft.com/office/drawing/2014/chart" uri="{C3380CC4-5D6E-409C-BE32-E72D297353CC}">
                <c16:uniqueId val="{00000010-19DB-49F9-A260-3D47D4B7438E}"/>
              </c:ext>
            </c:extLst>
          </c:dPt>
          <c:dPt>
            <c:idx val="14"/>
            <c:invertIfNegative val="0"/>
            <c:bubble3D val="0"/>
            <c:extLst>
              <c:ext xmlns:c16="http://schemas.microsoft.com/office/drawing/2014/chart" uri="{C3380CC4-5D6E-409C-BE32-E72D297353CC}">
                <c16:uniqueId val="{00000011-19DB-49F9-A260-3D47D4B7438E}"/>
              </c:ext>
            </c:extLst>
          </c:dPt>
          <c:dPt>
            <c:idx val="15"/>
            <c:invertIfNegative val="0"/>
            <c:bubble3D val="0"/>
            <c:extLst>
              <c:ext xmlns:c16="http://schemas.microsoft.com/office/drawing/2014/chart" uri="{C3380CC4-5D6E-409C-BE32-E72D297353CC}">
                <c16:uniqueId val="{00000012-19DB-49F9-A260-3D47D4B7438E}"/>
              </c:ext>
            </c:extLst>
          </c:dPt>
          <c:dLbls>
            <c:spPr>
              <a:noFill/>
              <a:ln>
                <a:noFill/>
              </a:ln>
              <a:effectLst/>
            </c:spPr>
            <c:txPr>
              <a:bodyPr/>
              <a:lstStyle/>
              <a:p>
                <a:pPr>
                  <a:defRPr sz="12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List1!$A$2:$A$12</c:f>
              <c:strCache>
                <c:ptCount val="11"/>
                <c:pt idx="0">
                  <c:v>Vztahy ve škole (spolužáci, učitelé, šikana apod.)</c:v>
                </c:pt>
                <c:pt idx="1">
                  <c:v>Rodinné problémy nebo hádky doma</c:v>
                </c:pt>
                <c:pt idx="2">
                  <c:v>Škola a školní povinnosti</c:v>
                </c:pt>
                <c:pt idx="3">
                  <c:v>Osamělost nebo nedostatek kamarádů</c:v>
                </c:pt>
                <c:pt idx="4">
                  <c:v>Tlak na výkon nebo očekávání okolí</c:v>
                </c:pt>
                <c:pt idx="5">
                  <c:v>Sociální sítě a to, co vidím online</c:v>
                </c:pt>
                <c:pt idx="6">
                  <c:v>Negativní komentáře nebo chování lidí na internetu</c:v>
                </c:pt>
                <c:pt idx="7">
                  <c:v>Příliš mnoho času u her nebo na internetu</c:v>
                </c:pt>
                <c:pt idx="8">
                  <c:v>Nedostatek spánku</c:v>
                </c:pt>
                <c:pt idx="9">
                  <c:v>Obavy o budoucnost, dění ve světě</c:v>
                </c:pt>
                <c:pt idx="10">
                  <c:v>Něco jiného</c:v>
                </c:pt>
              </c:strCache>
            </c:strRef>
          </c:cat>
          <c:val>
            <c:numRef>
              <c:f>List1!$B$2:$B$12</c:f>
              <c:numCache>
                <c:formatCode>0;\-0;[Color48]0</c:formatCode>
                <c:ptCount val="11"/>
                <c:pt idx="0">
                  <c:v>49.308300395256914</c:v>
                </c:pt>
                <c:pt idx="1">
                  <c:v>45.652173913043477</c:v>
                </c:pt>
                <c:pt idx="2">
                  <c:v>45.355731225296445</c:v>
                </c:pt>
                <c:pt idx="3">
                  <c:v>30.830039525691699</c:v>
                </c:pt>
                <c:pt idx="4">
                  <c:v>25.494071146245062</c:v>
                </c:pt>
                <c:pt idx="5">
                  <c:v>18.873517786561266</c:v>
                </c:pt>
                <c:pt idx="6">
                  <c:v>15.909090909090908</c:v>
                </c:pt>
                <c:pt idx="7">
                  <c:v>13.73517786561265</c:v>
                </c:pt>
                <c:pt idx="8">
                  <c:v>10.869565217391305</c:v>
                </c:pt>
                <c:pt idx="9">
                  <c:v>9.9802371541501991</c:v>
                </c:pt>
                <c:pt idx="10">
                  <c:v>1.5810276679841897</c:v>
                </c:pt>
              </c:numCache>
            </c:numRef>
          </c:val>
          <c:extLst>
            <c:ext xmlns:c16="http://schemas.microsoft.com/office/drawing/2014/chart" uri="{C3380CC4-5D6E-409C-BE32-E72D297353CC}">
              <c16:uniqueId val="{00000013-19DB-49F9-A260-3D47D4B7438E}"/>
            </c:ext>
          </c:extLst>
        </c:ser>
        <c:dLbls>
          <c:showLegendKey val="0"/>
          <c:showVal val="0"/>
          <c:showCatName val="0"/>
          <c:showSerName val="0"/>
          <c:showPercent val="0"/>
          <c:showBubbleSize val="0"/>
        </c:dLbls>
        <c:gapWidth val="76"/>
        <c:axId val="231014784"/>
        <c:axId val="231016320"/>
      </c:barChart>
      <c:catAx>
        <c:axId val="231014784"/>
        <c:scaling>
          <c:orientation val="maxMin"/>
        </c:scaling>
        <c:delete val="0"/>
        <c:axPos val="l"/>
        <c:numFmt formatCode="General" sourceLinked="0"/>
        <c:majorTickMark val="out"/>
        <c:minorTickMark val="none"/>
        <c:tickLblPos val="nextTo"/>
        <c:spPr>
          <a:ln>
            <a:noFill/>
          </a:ln>
        </c:spPr>
        <c:txPr>
          <a:bodyPr/>
          <a:lstStyle/>
          <a:p>
            <a:pPr>
              <a:defRPr sz="1100"/>
            </a:pPr>
            <a:endParaRPr lang="cs-CZ"/>
          </a:p>
        </c:txPr>
        <c:crossAx val="231016320"/>
        <c:crosses val="autoZero"/>
        <c:auto val="1"/>
        <c:lblAlgn val="ctr"/>
        <c:lblOffset val="100"/>
        <c:tickLblSkip val="1"/>
        <c:noMultiLvlLbl val="0"/>
      </c:catAx>
      <c:valAx>
        <c:axId val="231016320"/>
        <c:scaling>
          <c:orientation val="minMax"/>
          <c:max val="55"/>
          <c:min val="0"/>
        </c:scaling>
        <c:delete val="1"/>
        <c:axPos val="b"/>
        <c:numFmt formatCode="0;\-0;[Color48]0" sourceLinked="1"/>
        <c:majorTickMark val="out"/>
        <c:minorTickMark val="none"/>
        <c:tickLblPos val="none"/>
        <c:crossAx val="231014784"/>
        <c:crosses val="max"/>
        <c:crossBetween val="between"/>
        <c:majorUnit val="20"/>
      </c:valAx>
    </c:plotArea>
    <c:plotVisOnly val="1"/>
    <c:dispBlanksAs val="gap"/>
    <c:showDLblsOverMax val="0"/>
  </c:chart>
  <c:txPr>
    <a:bodyPr/>
    <a:lstStyle/>
    <a:p>
      <a:pPr>
        <a:defRPr sz="1800"/>
      </a:pPr>
      <a:endParaRPr lang="cs-CZ"/>
    </a:p>
  </c:txPr>
  <c:externalData r:id="rId1">
    <c:autoUpdate val="0"/>
  </c:externalData>
  <c:userShapes r:id="rId2"/>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Jakým způsobem bys chtěl(a) nejčastěji probírat své problémy?</a:t>
            </a:r>
            <a:endParaRPr lang="cs-CZ" sz="1400" dirty="0"/>
          </a:p>
        </c:rich>
      </c:tx>
      <c:layout>
        <c:manualLayout>
          <c:xMode val="edge"/>
          <c:yMode val="edge"/>
          <c:x val="8.4564897960066956E-2"/>
          <c:y val="4.5183805149356333E-2"/>
        </c:manualLayout>
      </c:layout>
      <c:overlay val="0"/>
    </c:title>
    <c:autoTitleDeleted val="0"/>
    <c:plotArea>
      <c:layout>
        <c:manualLayout>
          <c:layoutTarget val="inner"/>
          <c:xMode val="edge"/>
          <c:yMode val="edge"/>
          <c:x val="0.36612323995858026"/>
          <c:y val="0.12753464410698662"/>
          <c:w val="0.6338767600414198"/>
          <c:h val="0.7511703615173102"/>
        </c:manualLayout>
      </c:layout>
      <c:barChart>
        <c:barDir val="bar"/>
        <c:grouping val="clustered"/>
        <c:varyColors val="0"/>
        <c:ser>
          <c:idx val="0"/>
          <c:order val="0"/>
          <c:spPr>
            <a:solidFill>
              <a:schemeClr val="accent1"/>
            </a:solidFill>
            <a:ln>
              <a:solidFill>
                <a:schemeClr val="bg1"/>
              </a:solidFill>
            </a:ln>
          </c:spPr>
          <c:invertIfNegative val="0"/>
          <c:dPt>
            <c:idx val="2"/>
            <c:invertIfNegative val="0"/>
            <c:bubble3D val="0"/>
            <c:extLst>
              <c:ext xmlns:c16="http://schemas.microsoft.com/office/drawing/2014/chart" uri="{C3380CC4-5D6E-409C-BE32-E72D297353CC}">
                <c16:uniqueId val="{00000002-21C2-4292-B906-98E2ED016FDB}"/>
              </c:ext>
            </c:extLst>
          </c:dPt>
          <c:dPt>
            <c:idx val="3"/>
            <c:invertIfNegative val="0"/>
            <c:bubble3D val="0"/>
            <c:extLst>
              <c:ext xmlns:c16="http://schemas.microsoft.com/office/drawing/2014/chart" uri="{C3380CC4-5D6E-409C-BE32-E72D297353CC}">
                <c16:uniqueId val="{00000001-4725-4843-A52B-BAABF8ED0A23}"/>
              </c:ext>
            </c:extLst>
          </c:dPt>
          <c:dPt>
            <c:idx val="4"/>
            <c:invertIfNegative val="0"/>
            <c:bubble3D val="0"/>
            <c:extLst>
              <c:ext xmlns:c16="http://schemas.microsoft.com/office/drawing/2014/chart" uri="{C3380CC4-5D6E-409C-BE32-E72D297353CC}">
                <c16:uniqueId val="{00000002-4725-4843-A52B-BAABF8ED0A23}"/>
              </c:ext>
            </c:extLst>
          </c:dPt>
          <c:dPt>
            <c:idx val="5"/>
            <c:invertIfNegative val="0"/>
            <c:bubble3D val="0"/>
            <c:spPr>
              <a:solidFill>
                <a:schemeClr val="tx1">
                  <a:lumMod val="75000"/>
                  <a:lumOff val="25000"/>
                </a:schemeClr>
              </a:solidFill>
              <a:ln>
                <a:solidFill>
                  <a:schemeClr val="bg1"/>
                </a:solidFill>
              </a:ln>
            </c:spPr>
            <c:extLst>
              <c:ext xmlns:c16="http://schemas.microsoft.com/office/drawing/2014/chart" uri="{C3380CC4-5D6E-409C-BE32-E72D297353CC}">
                <c16:uniqueId val="{00000006-21C2-4292-B906-98E2ED016FDB}"/>
              </c:ext>
            </c:extLst>
          </c:dPt>
          <c:dPt>
            <c:idx val="6"/>
            <c:invertIfNegative val="0"/>
            <c:bubble3D val="0"/>
            <c:spPr>
              <a:solidFill>
                <a:schemeClr val="accent2"/>
              </a:solidFill>
              <a:ln>
                <a:solidFill>
                  <a:schemeClr val="bg1"/>
                </a:solidFill>
              </a:ln>
            </c:spPr>
            <c:extLst>
              <c:ext xmlns:c16="http://schemas.microsoft.com/office/drawing/2014/chart" uri="{C3380CC4-5D6E-409C-BE32-E72D297353CC}">
                <c16:uniqueId val="{00000007-21C2-4292-B906-98E2ED016FDB}"/>
              </c:ext>
            </c:extLst>
          </c:dPt>
          <c:dPt>
            <c:idx val="7"/>
            <c:invertIfNegative val="0"/>
            <c:bubble3D val="0"/>
            <c:extLst>
              <c:ext xmlns:c16="http://schemas.microsoft.com/office/drawing/2014/chart" uri="{C3380CC4-5D6E-409C-BE32-E72D297353CC}">
                <c16:uniqueId val="{00000008-21C2-4292-B906-98E2ED016FDB}"/>
              </c:ext>
            </c:extLst>
          </c:dPt>
          <c:dPt>
            <c:idx val="8"/>
            <c:invertIfNegative val="0"/>
            <c:bubble3D val="0"/>
            <c:spPr>
              <a:solidFill>
                <a:schemeClr val="accent2"/>
              </a:solidFill>
              <a:ln>
                <a:solidFill>
                  <a:schemeClr val="bg1"/>
                </a:solidFill>
              </a:ln>
            </c:spPr>
            <c:extLst>
              <c:ext xmlns:c16="http://schemas.microsoft.com/office/drawing/2014/chart" uri="{C3380CC4-5D6E-409C-BE32-E72D297353CC}">
                <c16:uniqueId val="{0000000A-21C2-4292-B906-98E2ED016FDB}"/>
              </c:ext>
            </c:extLst>
          </c:dPt>
          <c:dPt>
            <c:idx val="9"/>
            <c:invertIfNegative val="0"/>
            <c:bubble3D val="0"/>
            <c:spPr>
              <a:solidFill>
                <a:schemeClr val="tx1"/>
              </a:solidFill>
              <a:ln>
                <a:solidFill>
                  <a:schemeClr val="bg1"/>
                </a:solidFill>
              </a:ln>
            </c:spPr>
            <c:extLst>
              <c:ext xmlns:c16="http://schemas.microsoft.com/office/drawing/2014/chart" uri="{C3380CC4-5D6E-409C-BE32-E72D297353CC}">
                <c16:uniqueId val="{0000000C-21C2-4292-B906-98E2ED016FDB}"/>
              </c:ext>
            </c:extLst>
          </c:dPt>
          <c:dPt>
            <c:idx val="10"/>
            <c:invertIfNegative val="0"/>
            <c:bubble3D val="0"/>
            <c:spPr>
              <a:solidFill>
                <a:schemeClr val="bg1">
                  <a:lumMod val="75000"/>
                </a:schemeClr>
              </a:solidFill>
              <a:ln>
                <a:solidFill>
                  <a:schemeClr val="bg1"/>
                </a:solidFill>
              </a:ln>
            </c:spPr>
            <c:extLst>
              <c:ext xmlns:c16="http://schemas.microsoft.com/office/drawing/2014/chart" uri="{C3380CC4-5D6E-409C-BE32-E72D297353CC}">
                <c16:uniqueId val="{0000000E-21C2-4292-B906-98E2ED016FDB}"/>
              </c:ext>
            </c:extLst>
          </c:dPt>
          <c:dPt>
            <c:idx val="12"/>
            <c:invertIfNegative val="0"/>
            <c:bubble3D val="0"/>
            <c:extLst>
              <c:ext xmlns:c16="http://schemas.microsoft.com/office/drawing/2014/chart" uri="{C3380CC4-5D6E-409C-BE32-E72D297353CC}">
                <c16:uniqueId val="{0000000F-21C2-4292-B906-98E2ED016FDB}"/>
              </c:ext>
            </c:extLst>
          </c:dPt>
          <c:dPt>
            <c:idx val="13"/>
            <c:invertIfNegative val="0"/>
            <c:bubble3D val="0"/>
            <c:extLst>
              <c:ext xmlns:c16="http://schemas.microsoft.com/office/drawing/2014/chart" uri="{C3380CC4-5D6E-409C-BE32-E72D297353CC}">
                <c16:uniqueId val="{00000010-21C2-4292-B906-98E2ED016FDB}"/>
              </c:ext>
            </c:extLst>
          </c:dPt>
          <c:dPt>
            <c:idx val="14"/>
            <c:invertIfNegative val="0"/>
            <c:bubble3D val="0"/>
            <c:extLst>
              <c:ext xmlns:c16="http://schemas.microsoft.com/office/drawing/2014/chart" uri="{C3380CC4-5D6E-409C-BE32-E72D297353CC}">
                <c16:uniqueId val="{00000011-21C2-4292-B906-98E2ED016FDB}"/>
              </c:ext>
            </c:extLst>
          </c:dPt>
          <c:dPt>
            <c:idx val="15"/>
            <c:invertIfNegative val="0"/>
            <c:bubble3D val="0"/>
            <c:extLst>
              <c:ext xmlns:c16="http://schemas.microsoft.com/office/drawing/2014/chart" uri="{C3380CC4-5D6E-409C-BE32-E72D297353CC}">
                <c16:uniqueId val="{00000012-21C2-4292-B906-98E2ED016FDB}"/>
              </c:ext>
            </c:extLst>
          </c:dPt>
          <c:dLbls>
            <c:spPr>
              <a:noFill/>
              <a:ln>
                <a:noFill/>
              </a:ln>
              <a:effectLst/>
            </c:spPr>
            <c:txPr>
              <a:bodyPr/>
              <a:lstStyle/>
              <a:p>
                <a:pPr>
                  <a:defRPr sz="1200"/>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List1!$A$2:$A$8</c:f>
              <c:strCache>
                <c:ptCount val="7"/>
                <c:pt idx="0">
                  <c:v>S rodičem nebo jiným členem rodiny</c:v>
                </c:pt>
                <c:pt idx="1">
                  <c:v>S kamarádem/kamarádkou</c:v>
                </c:pt>
                <c:pt idx="2">
                  <c:v>Osobně s dospělým ve škole (např. školní psycholog, třídní učitel)</c:v>
                </c:pt>
                <c:pt idx="3">
                  <c:v>Osobně s odborníkem mimo školu (psycholog, terapeut)</c:v>
                </c:pt>
                <c:pt idx="4">
                  <c:v>Online, telefonicky nebo chatem s odborníkem mimo školu</c:v>
                </c:pt>
                <c:pt idx="5">
                  <c:v>Jiný způsob</c:v>
                </c:pt>
                <c:pt idx="6">
                  <c:v>Nechci o svých problémech s nikým mluvit</c:v>
                </c:pt>
              </c:strCache>
            </c:strRef>
          </c:cat>
          <c:val>
            <c:numRef>
              <c:f>List1!$B$2:$B$8</c:f>
              <c:numCache>
                <c:formatCode>0;\-0;[Color48]0</c:formatCode>
                <c:ptCount val="7"/>
                <c:pt idx="0">
                  <c:v>48.616600790513836</c:v>
                </c:pt>
                <c:pt idx="1">
                  <c:v>25.988142292490117</c:v>
                </c:pt>
                <c:pt idx="2">
                  <c:v>6.0276679841897236</c:v>
                </c:pt>
                <c:pt idx="3">
                  <c:v>5.7312252964426875</c:v>
                </c:pt>
                <c:pt idx="4">
                  <c:v>2.6679841897233199</c:v>
                </c:pt>
                <c:pt idx="5">
                  <c:v>0.98814229249011865</c:v>
                </c:pt>
                <c:pt idx="6">
                  <c:v>9.9802371541501991</c:v>
                </c:pt>
              </c:numCache>
            </c:numRef>
          </c:val>
          <c:extLst>
            <c:ext xmlns:c16="http://schemas.microsoft.com/office/drawing/2014/chart" uri="{C3380CC4-5D6E-409C-BE32-E72D297353CC}">
              <c16:uniqueId val="{00000013-21C2-4292-B906-98E2ED016FDB}"/>
            </c:ext>
          </c:extLst>
        </c:ser>
        <c:dLbls>
          <c:showLegendKey val="0"/>
          <c:showVal val="0"/>
          <c:showCatName val="0"/>
          <c:showSerName val="0"/>
          <c:showPercent val="0"/>
          <c:showBubbleSize val="0"/>
        </c:dLbls>
        <c:gapWidth val="76"/>
        <c:axId val="231014784"/>
        <c:axId val="231016320"/>
      </c:barChart>
      <c:catAx>
        <c:axId val="231014784"/>
        <c:scaling>
          <c:orientation val="maxMin"/>
        </c:scaling>
        <c:delete val="0"/>
        <c:axPos val="l"/>
        <c:numFmt formatCode="General" sourceLinked="0"/>
        <c:majorTickMark val="out"/>
        <c:minorTickMark val="none"/>
        <c:tickLblPos val="nextTo"/>
        <c:spPr>
          <a:ln>
            <a:noFill/>
          </a:ln>
        </c:spPr>
        <c:txPr>
          <a:bodyPr/>
          <a:lstStyle/>
          <a:p>
            <a:pPr>
              <a:defRPr sz="1200"/>
            </a:pPr>
            <a:endParaRPr lang="cs-CZ"/>
          </a:p>
        </c:txPr>
        <c:crossAx val="231016320"/>
        <c:crosses val="autoZero"/>
        <c:auto val="1"/>
        <c:lblAlgn val="ctr"/>
        <c:lblOffset val="100"/>
        <c:tickLblSkip val="1"/>
        <c:noMultiLvlLbl val="0"/>
      </c:catAx>
      <c:valAx>
        <c:axId val="231016320"/>
        <c:scaling>
          <c:orientation val="minMax"/>
          <c:max val="57"/>
          <c:min val="0"/>
        </c:scaling>
        <c:delete val="1"/>
        <c:axPos val="b"/>
        <c:numFmt formatCode="0;\-0;[Color48]0" sourceLinked="1"/>
        <c:majorTickMark val="out"/>
        <c:minorTickMark val="none"/>
        <c:tickLblPos val="none"/>
        <c:crossAx val="231014784"/>
        <c:crosses val="max"/>
        <c:crossBetween val="between"/>
        <c:majorUnit val="20"/>
      </c:valAx>
    </c:plotArea>
    <c:plotVisOnly val="1"/>
    <c:dispBlanksAs val="gap"/>
    <c:showDLblsOverMax val="0"/>
  </c:chart>
  <c:txPr>
    <a:bodyPr/>
    <a:lstStyle/>
    <a:p>
      <a:pPr>
        <a:defRPr sz="1800"/>
      </a:pPr>
      <a:endParaRPr lang="cs-CZ"/>
    </a:p>
  </c:txPr>
  <c:externalData r:id="rId1">
    <c:autoUpdate val="0"/>
  </c:externalData>
  <c:userShapes r:id="rId2"/>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cs-CZ" sz="1400" b="1" i="0" u="none" strike="noStrike" baseline="0" dirty="0">
                <a:effectLst/>
              </a:rPr>
              <a:t>Myslíš si, že se v České republice chováme spravedlivě nebo nespravedlivě k následujícím skupinám dětí?</a:t>
            </a:r>
            <a:endParaRPr lang="cs-CZ" sz="1400" u="none" dirty="0"/>
          </a:p>
        </c:rich>
      </c:tx>
      <c:layout>
        <c:manualLayout>
          <c:xMode val="edge"/>
          <c:yMode val="edge"/>
          <c:x val="8.7737582959241917E-2"/>
          <c:y val="1.5728694308708008E-2"/>
        </c:manualLayout>
      </c:layout>
      <c:overlay val="0"/>
    </c:title>
    <c:autoTitleDeleted val="0"/>
    <c:plotArea>
      <c:layout>
        <c:manualLayout>
          <c:layoutTarget val="inner"/>
          <c:xMode val="edge"/>
          <c:yMode val="edge"/>
          <c:x val="0.30331653632396921"/>
          <c:y val="0.22630303933849175"/>
          <c:w val="0.64838524124311847"/>
          <c:h val="0.6246986343245059"/>
        </c:manualLayout>
      </c:layout>
      <c:barChart>
        <c:barDir val="bar"/>
        <c:grouping val="stacked"/>
        <c:varyColors val="0"/>
        <c:ser>
          <c:idx val="0"/>
          <c:order val="0"/>
          <c:tx>
            <c:strRef>
              <c:f>List1!$B$1</c:f>
              <c:strCache>
                <c:ptCount val="1"/>
                <c:pt idx="0">
                  <c:v>Spravedlivě</c:v>
                </c:pt>
              </c:strCache>
            </c:strRef>
          </c:tx>
          <c:spPr>
            <a:solidFill>
              <a:schemeClr val="accent1"/>
            </a:solidFill>
            <a:ln>
              <a:noFill/>
            </a:ln>
          </c:spPr>
          <c:invertIfNegative val="0"/>
          <c:dLbls>
            <c:numFmt formatCode="0;;;" sourceLinked="0"/>
            <c:spPr>
              <a:noFill/>
              <a:ln>
                <a:noFill/>
              </a:ln>
              <a:effectLst/>
            </c:spPr>
            <c:txPr>
              <a:bodyPr/>
              <a:lstStyle/>
              <a:p>
                <a:pPr>
                  <a:defRPr sz="120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List1!$A$2:$A$6</c:f>
              <c:strCache>
                <c:ptCount val="5"/>
                <c:pt idx="0">
                  <c:v>Děti jiného vyznání (náboženství)</c:v>
                </c:pt>
                <c:pt idx="1">
                  <c:v>Děti s postižením (zdravotním)</c:v>
                </c:pt>
                <c:pt idx="2">
                  <c:v>Děti uprchlíků</c:v>
                </c:pt>
                <c:pt idx="3">
                  <c:v>Děti z jiných etnických skupin/národností</c:v>
                </c:pt>
                <c:pt idx="4">
                  <c:v>Děti z chudých rodin</c:v>
                </c:pt>
              </c:strCache>
            </c:strRef>
          </c:cat>
          <c:val>
            <c:numRef>
              <c:f>List1!$B$2:$B$6</c:f>
              <c:numCache>
                <c:formatCode>0;\-0;[Color48]0</c:formatCode>
                <c:ptCount val="5"/>
                <c:pt idx="0">
                  <c:v>42.391304347826086</c:v>
                </c:pt>
                <c:pt idx="1">
                  <c:v>42.292490118577078</c:v>
                </c:pt>
                <c:pt idx="2">
                  <c:v>40.415019762845851</c:v>
                </c:pt>
                <c:pt idx="3">
                  <c:v>36.857707509881422</c:v>
                </c:pt>
                <c:pt idx="4">
                  <c:v>32.509881422924906</c:v>
                </c:pt>
              </c:numCache>
            </c:numRef>
          </c:val>
          <c:extLst>
            <c:ext xmlns:c16="http://schemas.microsoft.com/office/drawing/2014/chart" uri="{C3380CC4-5D6E-409C-BE32-E72D297353CC}">
              <c16:uniqueId val="{00000000-8635-4FE2-A39E-7D12335B56A4}"/>
            </c:ext>
          </c:extLst>
        </c:ser>
        <c:ser>
          <c:idx val="1"/>
          <c:order val="1"/>
          <c:tx>
            <c:strRef>
              <c:f>List1!$C$1</c:f>
              <c:strCache>
                <c:ptCount val="1"/>
                <c:pt idx="0">
                  <c:v>Nespravedlivě</c:v>
                </c:pt>
              </c:strCache>
            </c:strRef>
          </c:tx>
          <c:spPr>
            <a:solidFill>
              <a:schemeClr val="accent2"/>
            </a:solidFill>
            <a:ln>
              <a:noFill/>
            </a:ln>
          </c:spPr>
          <c:invertIfNegative val="0"/>
          <c:dLbls>
            <c:numFmt formatCode="0;;;" sourceLinked="0"/>
            <c:spPr>
              <a:noFill/>
              <a:ln>
                <a:noFill/>
              </a:ln>
              <a:effectLst/>
            </c:spPr>
            <c:txPr>
              <a:bodyPr/>
              <a:lstStyle/>
              <a:p>
                <a:pPr>
                  <a:defRPr sz="120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List1!$A$2:$A$6</c:f>
              <c:strCache>
                <c:ptCount val="5"/>
                <c:pt idx="0">
                  <c:v>Děti jiného vyznání (náboženství)</c:v>
                </c:pt>
                <c:pt idx="1">
                  <c:v>Děti s postižením (zdravotním)</c:v>
                </c:pt>
                <c:pt idx="2">
                  <c:v>Děti uprchlíků</c:v>
                </c:pt>
                <c:pt idx="3">
                  <c:v>Děti z jiných etnických skupin/národností</c:v>
                </c:pt>
                <c:pt idx="4">
                  <c:v>Děti z chudých rodin</c:v>
                </c:pt>
              </c:strCache>
            </c:strRef>
          </c:cat>
          <c:val>
            <c:numRef>
              <c:f>List1!$C$2:$C$6</c:f>
              <c:numCache>
                <c:formatCode>0;\-0;[Color48]0</c:formatCode>
                <c:ptCount val="5"/>
                <c:pt idx="0">
                  <c:v>11.758893280632412</c:v>
                </c:pt>
                <c:pt idx="1">
                  <c:v>26.976284584980238</c:v>
                </c:pt>
                <c:pt idx="2">
                  <c:v>21.047430830039527</c:v>
                </c:pt>
                <c:pt idx="3">
                  <c:v>23.122529644268774</c:v>
                </c:pt>
                <c:pt idx="4">
                  <c:v>35.37549407114625</c:v>
                </c:pt>
              </c:numCache>
            </c:numRef>
          </c:val>
          <c:extLst>
            <c:ext xmlns:c16="http://schemas.microsoft.com/office/drawing/2014/chart" uri="{C3380CC4-5D6E-409C-BE32-E72D297353CC}">
              <c16:uniqueId val="{00000001-8635-4FE2-A39E-7D12335B56A4}"/>
            </c:ext>
          </c:extLst>
        </c:ser>
        <c:ser>
          <c:idx val="5"/>
          <c:order val="2"/>
          <c:tx>
            <c:strRef>
              <c:f>List1!$D$1</c:f>
              <c:strCache>
                <c:ptCount val="1"/>
                <c:pt idx="0">
                  <c:v>Nevím</c:v>
                </c:pt>
              </c:strCache>
            </c:strRef>
          </c:tx>
          <c:spPr>
            <a:solidFill>
              <a:schemeClr val="bg1">
                <a:lumMod val="65000"/>
              </a:schemeClr>
            </a:solidFill>
          </c:spPr>
          <c:invertIfNegative val="0"/>
          <c:dLbls>
            <c:numFmt formatCode="#,##0" sourceLinked="0"/>
            <c:spPr>
              <a:noFill/>
              <a:ln>
                <a:noFill/>
              </a:ln>
              <a:effectLst/>
            </c:spPr>
            <c:txPr>
              <a:bodyPr/>
              <a:lstStyle/>
              <a:p>
                <a:pPr>
                  <a:defRPr sz="1200">
                    <a:solidFill>
                      <a:schemeClr val="bg1"/>
                    </a:solidFill>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List1!$A$2:$A$6</c:f>
              <c:strCache>
                <c:ptCount val="5"/>
                <c:pt idx="0">
                  <c:v>Děti jiného vyznání (náboženství)</c:v>
                </c:pt>
                <c:pt idx="1">
                  <c:v>Děti s postižením (zdravotním)</c:v>
                </c:pt>
                <c:pt idx="2">
                  <c:v>Děti uprchlíků</c:v>
                </c:pt>
                <c:pt idx="3">
                  <c:v>Děti z jiných etnických skupin/národností</c:v>
                </c:pt>
                <c:pt idx="4">
                  <c:v>Děti z chudých rodin</c:v>
                </c:pt>
              </c:strCache>
            </c:strRef>
          </c:cat>
          <c:val>
            <c:numRef>
              <c:f>List1!$D$2:$D$6</c:f>
              <c:numCache>
                <c:formatCode>0;\-0;[Color48]0</c:formatCode>
                <c:ptCount val="5"/>
                <c:pt idx="0">
                  <c:v>45.8498023715415</c:v>
                </c:pt>
                <c:pt idx="1">
                  <c:v>30.731225296442688</c:v>
                </c:pt>
                <c:pt idx="2">
                  <c:v>38.537549407114625</c:v>
                </c:pt>
                <c:pt idx="3">
                  <c:v>40.019762845849804</c:v>
                </c:pt>
                <c:pt idx="4">
                  <c:v>32.114624505928852</c:v>
                </c:pt>
              </c:numCache>
            </c:numRef>
          </c:val>
          <c:extLst>
            <c:ext xmlns:c16="http://schemas.microsoft.com/office/drawing/2014/chart" uri="{C3380CC4-5D6E-409C-BE32-E72D297353CC}">
              <c16:uniqueId val="{00000002-8635-4FE2-A39E-7D12335B56A4}"/>
            </c:ext>
          </c:extLst>
        </c:ser>
        <c:dLbls>
          <c:showLegendKey val="0"/>
          <c:showVal val="0"/>
          <c:showCatName val="0"/>
          <c:showSerName val="0"/>
          <c:showPercent val="0"/>
          <c:showBubbleSize val="0"/>
        </c:dLbls>
        <c:gapWidth val="80"/>
        <c:overlap val="100"/>
        <c:axId val="242329856"/>
        <c:axId val="242421760"/>
      </c:barChart>
      <c:catAx>
        <c:axId val="242329856"/>
        <c:scaling>
          <c:orientation val="maxMin"/>
        </c:scaling>
        <c:delete val="0"/>
        <c:axPos val="l"/>
        <c:numFmt formatCode="General" sourceLinked="0"/>
        <c:majorTickMark val="out"/>
        <c:minorTickMark val="none"/>
        <c:tickLblPos val="nextTo"/>
        <c:spPr>
          <a:ln>
            <a:noFill/>
          </a:ln>
        </c:spPr>
        <c:txPr>
          <a:bodyPr/>
          <a:lstStyle/>
          <a:p>
            <a:pPr>
              <a:defRPr sz="1200"/>
            </a:pPr>
            <a:endParaRPr lang="cs-CZ"/>
          </a:p>
        </c:txPr>
        <c:crossAx val="242421760"/>
        <c:crosses val="autoZero"/>
        <c:auto val="1"/>
        <c:lblAlgn val="ctr"/>
        <c:lblOffset val="100"/>
        <c:tickLblSkip val="1"/>
        <c:noMultiLvlLbl val="0"/>
      </c:catAx>
      <c:valAx>
        <c:axId val="242421760"/>
        <c:scaling>
          <c:orientation val="minMax"/>
          <c:max val="100"/>
          <c:min val="0"/>
        </c:scaling>
        <c:delete val="0"/>
        <c:axPos val="b"/>
        <c:numFmt formatCode="0;\-0;[Color48]0" sourceLinked="1"/>
        <c:majorTickMark val="out"/>
        <c:minorTickMark val="none"/>
        <c:tickLblPos val="nextTo"/>
        <c:spPr>
          <a:ln>
            <a:noFill/>
          </a:ln>
        </c:spPr>
        <c:txPr>
          <a:bodyPr/>
          <a:lstStyle/>
          <a:p>
            <a:pPr>
              <a:defRPr sz="100">
                <a:solidFill>
                  <a:schemeClr val="bg1"/>
                </a:solidFill>
              </a:defRPr>
            </a:pPr>
            <a:endParaRPr lang="cs-CZ"/>
          </a:p>
        </c:txPr>
        <c:crossAx val="242329856"/>
        <c:crosses val="max"/>
        <c:crossBetween val="between"/>
        <c:majorUnit val="20"/>
      </c:valAx>
    </c:plotArea>
    <c:legend>
      <c:legendPos val="t"/>
      <c:layout>
        <c:manualLayout>
          <c:xMode val="edge"/>
          <c:yMode val="edge"/>
          <c:x val="0.20563268371510735"/>
          <c:y val="0.14843163104914459"/>
          <c:w val="0.53052058945926117"/>
          <c:h val="5.9183166672627949E-2"/>
        </c:manualLayout>
      </c:layout>
      <c:overlay val="0"/>
      <c:txPr>
        <a:bodyPr/>
        <a:lstStyle/>
        <a:p>
          <a:pPr>
            <a:defRPr sz="1200"/>
          </a:pPr>
          <a:endParaRPr lang="cs-CZ"/>
        </a:p>
      </c:txPr>
    </c:legend>
    <c:plotVisOnly val="1"/>
    <c:dispBlanksAs val="gap"/>
    <c:showDLblsOverMax val="0"/>
  </c:chart>
  <c:txPr>
    <a:bodyPr/>
    <a:lstStyle/>
    <a:p>
      <a:pPr>
        <a:defRPr sz="1800"/>
      </a:pPr>
      <a:endParaRPr lang="cs-CZ"/>
    </a:p>
  </c:txPr>
  <c:externalData r:id="rId1">
    <c:autoUpdate val="0"/>
  </c:externalData>
  <c:userShapes r:id="rId2"/>
</c:chartSpace>
</file>

<file path=ppt/diagrams/_rels/data1.xml.rels><?xml version="1.0" encoding="UTF-8" standalone="yes"?>
<Relationships xmlns="http://schemas.openxmlformats.org/package/2006/relationships"><Relationship Id="rId1" Type="http://schemas.openxmlformats.org/officeDocument/2006/relationships/image" Target="../media/image11.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088C2E-3462-4BBA-8F60-CE9E6228875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cs-CZ"/>
        </a:p>
      </dgm:t>
    </dgm:pt>
    <dgm:pt modelId="{6149131C-412B-4AA8-AF41-DC7FEC420842}">
      <dgm:prSet phldrT="[Text]" custT="1"/>
      <dgm:spPr>
        <a:solidFill>
          <a:srgbClr val="00B0F0"/>
        </a:solidFill>
      </dgm:spPr>
      <dgm:t>
        <a:bodyPr/>
        <a:lstStyle/>
        <a:p>
          <a:pPr algn="l">
            <a:buFontTx/>
            <a:buAutoNum type="arabicPeriod"/>
          </a:pPr>
          <a:r>
            <a:rPr lang="cs-CZ" sz="2700" b="1" dirty="0">
              <a:solidFill>
                <a:schemeClr val="tx2"/>
              </a:solidFill>
            </a:rPr>
            <a:t>1. </a:t>
          </a:r>
          <a:r>
            <a:rPr lang="cs-CZ" sz="2700" b="1" dirty="0"/>
            <a:t>Duševní zdraví a rodinné prostředí: prevence domácího napětí, podpora rodiny</a:t>
          </a:r>
        </a:p>
        <a:p>
          <a:pPr algn="l">
            <a:buFontTx/>
            <a:buAutoNum type="arabicPeriod"/>
          </a:pPr>
          <a:r>
            <a:rPr lang="cs-CZ" sz="2700" b="1" dirty="0">
              <a:solidFill>
                <a:schemeClr val="tx2"/>
              </a:solidFill>
            </a:rPr>
            <a:t>2. </a:t>
          </a:r>
          <a:r>
            <a:rPr lang="cs-CZ" sz="2700" b="1" dirty="0"/>
            <a:t>Školní prostředí a rovný přístup: eliminace skryté diskriminace</a:t>
          </a:r>
        </a:p>
        <a:p>
          <a:pPr algn="l">
            <a:buFontTx/>
            <a:buAutoNum type="arabicPeriod"/>
          </a:pPr>
          <a:r>
            <a:rPr lang="cs-CZ" sz="2700" b="1" dirty="0">
              <a:solidFill>
                <a:schemeClr val="tx2"/>
              </a:solidFill>
            </a:rPr>
            <a:t>3. </a:t>
          </a:r>
          <a:r>
            <a:rPr lang="cs-CZ" sz="2700" b="1" dirty="0"/>
            <a:t>Globální úzkost a bezpečí: práce s obavami z budoucnosti</a:t>
          </a:r>
        </a:p>
        <a:p>
          <a:pPr algn="l">
            <a:buFontTx/>
            <a:buAutoNum type="arabicPeriod"/>
          </a:pPr>
          <a:r>
            <a:rPr lang="cs-CZ" sz="2700" b="1" dirty="0">
              <a:solidFill>
                <a:schemeClr val="tx2"/>
              </a:solidFill>
            </a:rPr>
            <a:t>4. </a:t>
          </a:r>
          <a:r>
            <a:rPr lang="cs-CZ" sz="2700" b="1" dirty="0"/>
            <a:t>Participace dětí: naslouchání dětem jako systémový prvek</a:t>
          </a:r>
          <a:endParaRPr lang="cs-CZ" sz="2700" dirty="0"/>
        </a:p>
      </dgm:t>
    </dgm:pt>
    <dgm:pt modelId="{97E1AA9B-9D81-4CD4-A018-51D18AAE05DB}" type="parTrans" cxnId="{31494035-FC2C-47E0-BECF-4CD16A15CBB9}">
      <dgm:prSet/>
      <dgm:spPr/>
      <dgm:t>
        <a:bodyPr/>
        <a:lstStyle/>
        <a:p>
          <a:endParaRPr lang="cs-CZ"/>
        </a:p>
      </dgm:t>
    </dgm:pt>
    <dgm:pt modelId="{B87CF405-F8D1-49BA-9560-93297F8D67D4}" type="sibTrans" cxnId="{31494035-FC2C-47E0-BECF-4CD16A15CBB9}">
      <dgm:prSet/>
      <dgm:spPr/>
      <dgm:t>
        <a:bodyPr/>
        <a:lstStyle/>
        <a:p>
          <a:endParaRPr lang="cs-CZ"/>
        </a:p>
      </dgm:t>
    </dgm:pt>
    <dgm:pt modelId="{29137A32-BC44-495F-95EC-8A27D8FC2F4C}" type="pres">
      <dgm:prSet presAssocID="{28088C2E-3462-4BBA-8F60-CE9E62288759}" presName="linearFlow" presStyleCnt="0">
        <dgm:presLayoutVars>
          <dgm:dir/>
          <dgm:resizeHandles val="exact"/>
        </dgm:presLayoutVars>
      </dgm:prSet>
      <dgm:spPr/>
    </dgm:pt>
    <dgm:pt modelId="{83E9685D-BFC1-467D-A655-F6FE046464F5}" type="pres">
      <dgm:prSet presAssocID="{6149131C-412B-4AA8-AF41-DC7FEC420842}" presName="composite" presStyleCnt="0"/>
      <dgm:spPr/>
    </dgm:pt>
    <dgm:pt modelId="{F3C6E160-9D10-41A8-B308-869B4B6302B6}" type="pres">
      <dgm:prSet presAssocID="{6149131C-412B-4AA8-AF41-DC7FEC420842}" presName="imgShp" presStyleLbl="fgImgPlace1" presStyleIdx="0" presStyleCnt="1" custScaleX="110000" custScaleY="110000" custLinFactNeighborX="-1380" custLinFactNeighborY="2257"/>
      <dgm:spPr>
        <a:blipFill>
          <a:blip xmlns:r="http://schemas.openxmlformats.org/officeDocument/2006/relationships" r:embed="rId1"/>
          <a:srcRect/>
          <a:stretch>
            <a:fillRect l="-26000" r="-26000"/>
          </a:stretch>
        </a:blipFill>
      </dgm:spPr>
    </dgm:pt>
    <dgm:pt modelId="{8C38CAB2-7E86-4982-BF82-9B04F0287E88}" type="pres">
      <dgm:prSet presAssocID="{6149131C-412B-4AA8-AF41-DC7FEC420842}" presName="txShp" presStyleLbl="node1" presStyleIdx="0" presStyleCnt="1" custScaleX="121000" custScaleY="121000" custLinFactNeighborX="5384" custLinFactNeighborY="-3808">
        <dgm:presLayoutVars>
          <dgm:bulletEnabled val="1"/>
        </dgm:presLayoutVars>
      </dgm:prSet>
      <dgm:spPr/>
    </dgm:pt>
  </dgm:ptLst>
  <dgm:cxnLst>
    <dgm:cxn modelId="{31494035-FC2C-47E0-BECF-4CD16A15CBB9}" srcId="{28088C2E-3462-4BBA-8F60-CE9E62288759}" destId="{6149131C-412B-4AA8-AF41-DC7FEC420842}" srcOrd="0" destOrd="0" parTransId="{97E1AA9B-9D81-4CD4-A018-51D18AAE05DB}" sibTransId="{B87CF405-F8D1-49BA-9560-93297F8D67D4}"/>
    <dgm:cxn modelId="{951A8B65-BFB5-467E-9B27-5F4AA1BF03B0}" type="presOf" srcId="{28088C2E-3462-4BBA-8F60-CE9E62288759}" destId="{29137A32-BC44-495F-95EC-8A27D8FC2F4C}" srcOrd="0" destOrd="0" presId="urn:microsoft.com/office/officeart/2005/8/layout/vList3"/>
    <dgm:cxn modelId="{A59A17A0-3E53-4D11-8BF4-699569A1BF6E}" type="presOf" srcId="{6149131C-412B-4AA8-AF41-DC7FEC420842}" destId="{8C38CAB2-7E86-4982-BF82-9B04F0287E88}" srcOrd="0" destOrd="0" presId="urn:microsoft.com/office/officeart/2005/8/layout/vList3"/>
    <dgm:cxn modelId="{4BF956A3-61C3-49B6-9D00-B34BEBD7E4CA}" type="presParOf" srcId="{29137A32-BC44-495F-95EC-8A27D8FC2F4C}" destId="{83E9685D-BFC1-467D-A655-F6FE046464F5}" srcOrd="0" destOrd="0" presId="urn:microsoft.com/office/officeart/2005/8/layout/vList3"/>
    <dgm:cxn modelId="{20CDB66D-CDD4-42B4-A748-2CF96B7C589C}" type="presParOf" srcId="{83E9685D-BFC1-467D-A655-F6FE046464F5}" destId="{F3C6E160-9D10-41A8-B308-869B4B6302B6}" srcOrd="0" destOrd="0" presId="urn:microsoft.com/office/officeart/2005/8/layout/vList3"/>
    <dgm:cxn modelId="{920F9AE6-C8A1-4355-8F81-1EAC9E3797BB}" type="presParOf" srcId="{83E9685D-BFC1-467D-A655-F6FE046464F5}" destId="{8C38CAB2-7E86-4982-BF82-9B04F0287E88}"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38CAB2-7E86-4982-BF82-9B04F0287E88}">
      <dsp:nvSpPr>
        <dsp:cNvPr id="0" name=""/>
        <dsp:cNvSpPr/>
      </dsp:nvSpPr>
      <dsp:spPr>
        <a:xfrm rot="10800000">
          <a:off x="2066654" y="1065199"/>
          <a:ext cx="8724679" cy="4390847"/>
        </a:xfrm>
        <a:prstGeom prst="homePlate">
          <a:avLst/>
        </a:prstGeom>
        <a:solidFill>
          <a:srgbClr val="00B0F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00200" tIns="102870" rIns="192024" bIns="102870" numCol="1" spcCol="1270" anchor="ctr" anchorCtr="0">
          <a:noAutofit/>
        </a:bodyPr>
        <a:lstStyle/>
        <a:p>
          <a:pPr marL="0" lvl="0" indent="0" algn="l" defTabSz="1200150">
            <a:lnSpc>
              <a:spcPct val="90000"/>
            </a:lnSpc>
            <a:spcBef>
              <a:spcPct val="0"/>
            </a:spcBef>
            <a:spcAft>
              <a:spcPct val="35000"/>
            </a:spcAft>
            <a:buFontTx/>
            <a:buNone/>
          </a:pPr>
          <a:r>
            <a:rPr lang="cs-CZ" sz="2700" b="1" kern="1200" dirty="0">
              <a:solidFill>
                <a:schemeClr val="tx2"/>
              </a:solidFill>
            </a:rPr>
            <a:t>1. </a:t>
          </a:r>
          <a:r>
            <a:rPr lang="cs-CZ" sz="2700" b="1" kern="1200" dirty="0"/>
            <a:t>Duševní zdraví a rodinné prostředí: prevence domácího napětí, podpora rodiny</a:t>
          </a:r>
        </a:p>
        <a:p>
          <a:pPr marL="0" lvl="0" indent="0" algn="l" defTabSz="1200150">
            <a:lnSpc>
              <a:spcPct val="90000"/>
            </a:lnSpc>
            <a:spcBef>
              <a:spcPct val="0"/>
            </a:spcBef>
            <a:spcAft>
              <a:spcPct val="35000"/>
            </a:spcAft>
            <a:buFontTx/>
            <a:buNone/>
          </a:pPr>
          <a:r>
            <a:rPr lang="cs-CZ" sz="2700" b="1" kern="1200" dirty="0">
              <a:solidFill>
                <a:schemeClr val="tx2"/>
              </a:solidFill>
            </a:rPr>
            <a:t>2. </a:t>
          </a:r>
          <a:r>
            <a:rPr lang="cs-CZ" sz="2700" b="1" kern="1200" dirty="0"/>
            <a:t>Školní prostředí a rovný přístup: eliminace skryté diskriminace</a:t>
          </a:r>
        </a:p>
        <a:p>
          <a:pPr marL="0" lvl="0" indent="0" algn="l" defTabSz="1200150">
            <a:lnSpc>
              <a:spcPct val="90000"/>
            </a:lnSpc>
            <a:spcBef>
              <a:spcPct val="0"/>
            </a:spcBef>
            <a:spcAft>
              <a:spcPct val="35000"/>
            </a:spcAft>
            <a:buFontTx/>
            <a:buNone/>
          </a:pPr>
          <a:r>
            <a:rPr lang="cs-CZ" sz="2700" b="1" kern="1200" dirty="0">
              <a:solidFill>
                <a:schemeClr val="tx2"/>
              </a:solidFill>
            </a:rPr>
            <a:t>3. </a:t>
          </a:r>
          <a:r>
            <a:rPr lang="cs-CZ" sz="2700" b="1" kern="1200" dirty="0"/>
            <a:t>Globální úzkost a bezpečí: práce s obavami z budoucnosti</a:t>
          </a:r>
        </a:p>
        <a:p>
          <a:pPr marL="0" lvl="0" indent="0" algn="l" defTabSz="1200150">
            <a:lnSpc>
              <a:spcPct val="90000"/>
            </a:lnSpc>
            <a:spcBef>
              <a:spcPct val="0"/>
            </a:spcBef>
            <a:spcAft>
              <a:spcPct val="35000"/>
            </a:spcAft>
            <a:buFontTx/>
            <a:buNone/>
          </a:pPr>
          <a:r>
            <a:rPr lang="cs-CZ" sz="2700" b="1" kern="1200" dirty="0">
              <a:solidFill>
                <a:schemeClr val="tx2"/>
              </a:solidFill>
            </a:rPr>
            <a:t>4. </a:t>
          </a:r>
          <a:r>
            <a:rPr lang="cs-CZ" sz="2700" b="1" kern="1200" dirty="0"/>
            <a:t>Participace dětí: naslouchání dětem jako systémový prvek</a:t>
          </a:r>
          <a:endParaRPr lang="cs-CZ" sz="2700" kern="1200" dirty="0"/>
        </a:p>
      </dsp:txBody>
      <dsp:txXfrm rot="10800000">
        <a:off x="3164366" y="1065199"/>
        <a:ext cx="7626967" cy="4390847"/>
      </dsp:txXfrm>
    </dsp:sp>
    <dsp:sp modelId="{F3C6E160-9D10-41A8-B308-869B4B6302B6}">
      <dsp:nvSpPr>
        <dsp:cNvPr id="0" name=""/>
        <dsp:cNvSpPr/>
      </dsp:nvSpPr>
      <dsp:spPr>
        <a:xfrm>
          <a:off x="389625" y="1484869"/>
          <a:ext cx="3991679" cy="3991679"/>
        </a:xfrm>
        <a:prstGeom prst="ellipse">
          <a:avLst/>
        </a:prstGeom>
        <a:blipFill>
          <a:blip xmlns:r="http://schemas.openxmlformats.org/officeDocument/2006/relationships" r:embed="rId1"/>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cdr:x>
      <cdr:y>0.9117</cdr:y>
    </cdr:from>
    <cdr:to>
      <cdr:x>0.99473</cdr:x>
      <cdr:y>1</cdr:y>
    </cdr:to>
    <cdr:sp macro="" textlink="">
      <cdr:nvSpPr>
        <cdr:cNvPr id="2" name="Obdélník 1"/>
        <cdr:cNvSpPr/>
      </cdr:nvSpPr>
      <cdr:spPr>
        <a:xfrm xmlns:a="http://schemas.openxmlformats.org/drawingml/2006/main">
          <a:off x="0" y="4725484"/>
          <a:ext cx="5154283" cy="45767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pPr algn="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userShapes>
</file>

<file path=ppt/drawings/drawing10.xml><?xml version="1.0" encoding="utf-8"?>
<c:userShapes xmlns:c="http://schemas.openxmlformats.org/drawingml/2006/chart">
  <cdr:relSizeAnchor xmlns:cdr="http://schemas.openxmlformats.org/drawingml/2006/chartDrawing">
    <cdr:from>
      <cdr:x>1.75647E-7</cdr:x>
      <cdr:y>0.85755</cdr:y>
    </cdr:from>
    <cdr:to>
      <cdr:x>0.91903</cdr:x>
      <cdr:y>1</cdr:y>
    </cdr:to>
    <cdr:sp macro="" textlink="">
      <cdr:nvSpPr>
        <cdr:cNvPr id="2" name="Obdélník 1"/>
        <cdr:cNvSpPr/>
      </cdr:nvSpPr>
      <cdr:spPr>
        <a:xfrm xmlns:a="http://schemas.openxmlformats.org/drawingml/2006/main">
          <a:off x="1" y="4195713"/>
          <a:ext cx="5232242" cy="6969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Q16a. </a:t>
          </a:r>
          <a:r>
            <a:rPr lang="pt-BR" sz="1000">
              <a:solidFill>
                <a:schemeClr val="tx1"/>
              </a:solidFill>
            </a:rPr>
            <a:t>Hádají se nebo křičí na sebe někdy lidé ve vaší rodině?</a:t>
          </a:r>
          <a:br>
            <a:rPr lang="cs-CZ" sz="1000"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dr:relSizeAnchor xmlns:cdr="http://schemas.openxmlformats.org/drawingml/2006/chartDrawing">
    <cdr:from>
      <cdr:x>0.09546</cdr:x>
      <cdr:y>0.43719</cdr:y>
    </cdr:from>
    <cdr:to>
      <cdr:x>0.24325</cdr:x>
      <cdr:y>0.49695</cdr:y>
    </cdr:to>
    <cdr:sp macro="" textlink="">
      <cdr:nvSpPr>
        <cdr:cNvPr id="7" name="TextovéPole 1"/>
        <cdr:cNvSpPr txBox="1"/>
      </cdr:nvSpPr>
      <cdr:spPr>
        <a:xfrm xmlns:a="http://schemas.openxmlformats.org/drawingml/2006/main">
          <a:off x="543462" y="2139035"/>
          <a:ext cx="841402" cy="29238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a:t>
          </a:r>
        </a:p>
      </cdr:txBody>
    </cdr:sp>
  </cdr:relSizeAnchor>
  <cdr:relSizeAnchor xmlns:cdr="http://schemas.openxmlformats.org/drawingml/2006/chartDrawing">
    <cdr:from>
      <cdr:x>0.73328</cdr:x>
      <cdr:y>0.51234</cdr:y>
    </cdr:from>
    <cdr:to>
      <cdr:x>0.88065</cdr:x>
      <cdr:y>0.5721</cdr:y>
    </cdr:to>
    <cdr:sp macro="" textlink="">
      <cdr:nvSpPr>
        <cdr:cNvPr id="6" name="TextovéPole 1"/>
        <cdr:cNvSpPr txBox="1"/>
      </cdr:nvSpPr>
      <cdr:spPr>
        <a:xfrm xmlns:a="http://schemas.openxmlformats.org/drawingml/2006/main">
          <a:off x="4174721" y="2506732"/>
          <a:ext cx="839011" cy="29238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Ano</a:t>
          </a:r>
        </a:p>
      </cdr:txBody>
    </cdr:sp>
  </cdr:relSizeAnchor>
</c:userShapes>
</file>

<file path=ppt/drawings/drawing11.xml><?xml version="1.0" encoding="utf-8"?>
<c:userShapes xmlns:c="http://schemas.openxmlformats.org/drawingml/2006/chart">
  <cdr:relSizeAnchor xmlns:cdr="http://schemas.openxmlformats.org/drawingml/2006/chartDrawing">
    <cdr:from>
      <cdr:x>0.00042</cdr:x>
      <cdr:y>0.92278</cdr:y>
    </cdr:from>
    <cdr:to>
      <cdr:x>0.70654</cdr:x>
      <cdr:y>1</cdr:y>
    </cdr:to>
    <cdr:sp macro="" textlink="">
      <cdr:nvSpPr>
        <cdr:cNvPr id="2" name="Obdélník 1"/>
        <cdr:cNvSpPr/>
      </cdr:nvSpPr>
      <cdr:spPr>
        <a:xfrm xmlns:a="http://schemas.openxmlformats.org/drawingml/2006/main">
          <a:off x="3041" y="4535371"/>
          <a:ext cx="5113161" cy="37952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pt-BR" sz="1000">
              <a:solidFill>
                <a:schemeClr val="tx1"/>
              </a:solidFill>
            </a:rPr>
            <a:t>Q</a:t>
          </a:r>
          <a:r>
            <a:rPr lang="cs-CZ" sz="1000" dirty="0">
              <a:solidFill>
                <a:schemeClr val="tx1"/>
              </a:solidFill>
            </a:rPr>
            <a:t>28</a:t>
          </a:r>
          <a:r>
            <a:rPr lang="pt-BR" sz="1000">
              <a:solidFill>
                <a:schemeClr val="tx1"/>
              </a:solidFill>
            </a:rPr>
            <a:t>. Ve tvých představách, jaká by měla Česká republika být?</a:t>
          </a:r>
          <a:r>
            <a:rPr lang="cs-CZ" sz="1000" dirty="0">
              <a:solidFill>
                <a:schemeClr val="tx1"/>
              </a:solidFill>
            </a:rPr>
            <a:t> </a:t>
          </a:r>
          <a:r>
            <a:rPr lang="cs-CZ" sz="1000" i="1" dirty="0">
              <a:solidFill>
                <a:schemeClr val="tx1"/>
              </a:solidFill>
            </a:rPr>
            <a:t>Možnost více odpovědí. </a:t>
          </a:r>
          <a:br>
            <a:rPr lang="cs-CZ" sz="1000" i="1"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userShapes>
</file>

<file path=ppt/drawings/drawing12.xml><?xml version="1.0" encoding="utf-8"?>
<c:userShapes xmlns:c="http://schemas.openxmlformats.org/drawingml/2006/chart">
  <cdr:relSizeAnchor xmlns:cdr="http://schemas.openxmlformats.org/drawingml/2006/chartDrawing">
    <cdr:from>
      <cdr:x>1.75647E-7</cdr:x>
      <cdr:y>0.85755</cdr:y>
    </cdr:from>
    <cdr:to>
      <cdr:x>0.91903</cdr:x>
      <cdr:y>1</cdr:y>
    </cdr:to>
    <cdr:sp macro="" textlink="">
      <cdr:nvSpPr>
        <cdr:cNvPr id="2" name="Obdélník 1"/>
        <cdr:cNvSpPr/>
      </cdr:nvSpPr>
      <cdr:spPr>
        <a:xfrm xmlns:a="http://schemas.openxmlformats.org/drawingml/2006/main">
          <a:off x="1" y="4195713"/>
          <a:ext cx="5232242" cy="6969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Q29. </a:t>
          </a:r>
          <a:r>
            <a:rPr lang="pt-BR" sz="1000">
              <a:solidFill>
                <a:schemeClr val="tx1"/>
              </a:solidFill>
            </a:rPr>
            <a:t>Až vyrosteš, chceš žít nadále v České republice</a:t>
          </a:r>
          <a:r>
            <a:rPr lang="cs-CZ" sz="1000" dirty="0">
              <a:solidFill>
                <a:schemeClr val="tx1"/>
              </a:solidFill>
            </a:rPr>
            <a:t>,</a:t>
          </a:r>
          <a:r>
            <a:rPr lang="pt-BR" sz="1000">
              <a:solidFill>
                <a:schemeClr val="tx1"/>
              </a:solidFill>
            </a:rPr>
            <a:t> nebo se chceš přestěhovat jinam?</a:t>
          </a:r>
          <a:r>
            <a:rPr lang="cs-CZ" sz="1000" dirty="0">
              <a:solidFill>
                <a:schemeClr val="tx1"/>
              </a:solidFill>
            </a:rPr>
            <a:t> </a:t>
          </a: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dr:relSizeAnchor xmlns:cdr="http://schemas.openxmlformats.org/drawingml/2006/chartDrawing">
    <cdr:from>
      <cdr:x>0.10909</cdr:x>
      <cdr:y>0.6276</cdr:y>
    </cdr:from>
    <cdr:to>
      <cdr:x>0.25688</cdr:x>
      <cdr:y>0.72825</cdr:y>
    </cdr:to>
    <cdr:sp macro="" textlink="">
      <cdr:nvSpPr>
        <cdr:cNvPr id="7" name="TextovéPole 1"/>
        <cdr:cNvSpPr txBox="1"/>
      </cdr:nvSpPr>
      <cdr:spPr>
        <a:xfrm xmlns:a="http://schemas.openxmlformats.org/drawingml/2006/main">
          <a:off x="621093" y="3070662"/>
          <a:ext cx="841403" cy="49244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Chci žít jinde</a:t>
          </a:r>
        </a:p>
      </cdr:txBody>
    </cdr:sp>
  </cdr:relSizeAnchor>
  <cdr:relSizeAnchor xmlns:cdr="http://schemas.openxmlformats.org/drawingml/2006/chartDrawing">
    <cdr:from>
      <cdr:x>0.75058</cdr:x>
      <cdr:y>0.57229</cdr:y>
    </cdr:from>
    <cdr:to>
      <cdr:x>0.88115</cdr:x>
      <cdr:y>0.67294</cdr:y>
    </cdr:to>
    <cdr:sp macro="" textlink="">
      <cdr:nvSpPr>
        <cdr:cNvPr id="6" name="TextovéPole 1"/>
        <cdr:cNvSpPr txBox="1"/>
      </cdr:nvSpPr>
      <cdr:spPr>
        <a:xfrm xmlns:a="http://schemas.openxmlformats.org/drawingml/2006/main">
          <a:off x="4273224" y="2800029"/>
          <a:ext cx="743357" cy="49244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Chci žít v ČR</a:t>
          </a:r>
        </a:p>
      </cdr:txBody>
    </cdr:sp>
  </cdr:relSizeAnchor>
  <cdr:relSizeAnchor xmlns:cdr="http://schemas.openxmlformats.org/drawingml/2006/chartDrawing">
    <cdr:from>
      <cdr:x>0.15286</cdr:x>
      <cdr:y>0.22583</cdr:y>
    </cdr:from>
    <cdr:to>
      <cdr:x>0.30066</cdr:x>
      <cdr:y>0.28559</cdr:y>
    </cdr:to>
    <cdr:sp macro="" textlink="">
      <cdr:nvSpPr>
        <cdr:cNvPr id="3" name="TextovéPole 1">
          <a:extLst xmlns:a="http://schemas.openxmlformats.org/drawingml/2006/main">
            <a:ext uri="{FF2B5EF4-FFF2-40B4-BE49-F238E27FC236}">
              <a16:creationId xmlns:a16="http://schemas.microsoft.com/office/drawing/2014/main" id="{A653AA36-CC88-0BAF-030C-87240734AF5C}"/>
            </a:ext>
          </a:extLst>
        </cdr:cNvPr>
        <cdr:cNvSpPr txBox="1"/>
      </cdr:nvSpPr>
      <cdr:spPr>
        <a:xfrm xmlns:a="http://schemas.openxmlformats.org/drawingml/2006/main">
          <a:off x="870295" y="1104910"/>
          <a:ext cx="841403"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Nevím</a:t>
          </a:r>
        </a:p>
      </cdr:txBody>
    </cdr:sp>
  </cdr:relSizeAnchor>
</c:userShapes>
</file>

<file path=ppt/drawings/drawing13.xml><?xml version="1.0" encoding="utf-8"?>
<c:userShapes xmlns:c="http://schemas.openxmlformats.org/drawingml/2006/chart">
  <cdr:relSizeAnchor xmlns:cdr="http://schemas.openxmlformats.org/drawingml/2006/chartDrawing">
    <cdr:from>
      <cdr:x>0.00042</cdr:x>
      <cdr:y>0.876</cdr:y>
    </cdr:from>
    <cdr:to>
      <cdr:x>0.97949</cdr:x>
      <cdr:y>1</cdr:y>
    </cdr:to>
    <cdr:sp macro="" textlink="">
      <cdr:nvSpPr>
        <cdr:cNvPr id="2" name="Obdélník 1"/>
        <cdr:cNvSpPr/>
      </cdr:nvSpPr>
      <cdr:spPr>
        <a:xfrm xmlns:a="http://schemas.openxmlformats.org/drawingml/2006/main">
          <a:off x="3234" y="4433977"/>
          <a:ext cx="7539008" cy="62764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Q6. U každého výroku označ, jak často se tě to v posledních 2 týdnech týkalo.</a:t>
          </a:r>
          <a:br>
            <a:rPr lang="cs-CZ" sz="1000"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userShapes>
</file>

<file path=ppt/drawings/drawing14.xml><?xml version="1.0" encoding="utf-8"?>
<c:userShapes xmlns:c="http://schemas.openxmlformats.org/drawingml/2006/chart">
  <cdr:relSizeAnchor xmlns:cdr="http://schemas.openxmlformats.org/drawingml/2006/chartDrawing">
    <cdr:from>
      <cdr:x>0.14888</cdr:x>
      <cdr:y>0.85755</cdr:y>
    </cdr:from>
    <cdr:to>
      <cdr:x>0.91903</cdr:x>
      <cdr:y>1</cdr:y>
    </cdr:to>
    <cdr:sp macro="" textlink="">
      <cdr:nvSpPr>
        <cdr:cNvPr id="2" name="Obdélník 1"/>
        <cdr:cNvSpPr/>
      </cdr:nvSpPr>
      <cdr:spPr>
        <a:xfrm xmlns:a="http://schemas.openxmlformats.org/drawingml/2006/main">
          <a:off x="847601" y="4195713"/>
          <a:ext cx="4384647" cy="6969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Q23. </a:t>
          </a:r>
          <a:r>
            <a:rPr lang="pt-BR" sz="1000">
              <a:solidFill>
                <a:schemeClr val="tx1"/>
              </a:solidFill>
            </a:rPr>
            <a:t>Od kolika let by podle tvého názoru měly být sociální sítě (Instagram, TikTok aj.) přístupné dětem?</a:t>
          </a:r>
          <a:r>
            <a:rPr lang="cs-CZ" sz="1000" dirty="0">
              <a:solidFill>
                <a:schemeClr val="tx1"/>
              </a:solidFill>
            </a:rPr>
            <a:t> </a:t>
          </a:r>
          <a:br>
            <a:rPr lang="cs-CZ" sz="1000"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dr:relSizeAnchor xmlns:cdr="http://schemas.openxmlformats.org/drawingml/2006/chartDrawing">
    <cdr:from>
      <cdr:x>0.0779</cdr:x>
      <cdr:y>0.5</cdr:y>
    </cdr:from>
    <cdr:to>
      <cdr:x>0.23774</cdr:x>
      <cdr:y>0.64154</cdr:y>
    </cdr:to>
    <cdr:sp macro="" textlink="">
      <cdr:nvSpPr>
        <cdr:cNvPr id="7" name="TextovéPole 1"/>
        <cdr:cNvSpPr txBox="1"/>
      </cdr:nvSpPr>
      <cdr:spPr>
        <a:xfrm xmlns:a="http://schemas.openxmlformats.org/drawingml/2006/main">
          <a:off x="443525" y="2446337"/>
          <a:ext cx="910006" cy="6925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Jiná věková hranice</a:t>
          </a:r>
        </a:p>
      </cdr:txBody>
    </cdr:sp>
  </cdr:relSizeAnchor>
  <cdr:relSizeAnchor xmlns:cdr="http://schemas.openxmlformats.org/drawingml/2006/chartDrawing">
    <cdr:from>
      <cdr:x>0.5833</cdr:x>
      <cdr:y>0.13443</cdr:y>
    </cdr:from>
    <cdr:to>
      <cdr:x>0.79733</cdr:x>
      <cdr:y>0.19419</cdr:y>
    </cdr:to>
    <cdr:sp macro="" textlink="">
      <cdr:nvSpPr>
        <cdr:cNvPr id="6" name="TextovéPole 1"/>
        <cdr:cNvSpPr txBox="1"/>
      </cdr:nvSpPr>
      <cdr:spPr>
        <a:xfrm xmlns:a="http://schemas.openxmlformats.org/drawingml/2006/main">
          <a:off x="3320838" y="657714"/>
          <a:ext cx="1218522"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Neomezeně</a:t>
          </a:r>
        </a:p>
      </cdr:txBody>
    </cdr:sp>
  </cdr:relSizeAnchor>
  <cdr:relSizeAnchor xmlns:cdr="http://schemas.openxmlformats.org/drawingml/2006/chartDrawing">
    <cdr:from>
      <cdr:x>0.15145</cdr:x>
      <cdr:y>0.22389</cdr:y>
    </cdr:from>
    <cdr:to>
      <cdr:x>0.29924</cdr:x>
      <cdr:y>0.28365</cdr:y>
    </cdr:to>
    <cdr:sp macro="" textlink="">
      <cdr:nvSpPr>
        <cdr:cNvPr id="3" name="TextovéPole 1">
          <a:extLst xmlns:a="http://schemas.openxmlformats.org/drawingml/2006/main">
            <a:ext uri="{FF2B5EF4-FFF2-40B4-BE49-F238E27FC236}">
              <a16:creationId xmlns:a16="http://schemas.microsoft.com/office/drawing/2014/main" id="{A653AA36-CC88-0BAF-030C-87240734AF5C}"/>
            </a:ext>
          </a:extLst>
        </cdr:cNvPr>
        <cdr:cNvSpPr txBox="1"/>
      </cdr:nvSpPr>
      <cdr:spPr>
        <a:xfrm xmlns:a="http://schemas.openxmlformats.org/drawingml/2006/main">
          <a:off x="862245" y="1095415"/>
          <a:ext cx="841402"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Nevím</a:t>
          </a:r>
        </a:p>
      </cdr:txBody>
    </cdr:sp>
  </cdr:relSizeAnchor>
  <cdr:relSizeAnchor xmlns:cdr="http://schemas.openxmlformats.org/drawingml/2006/chartDrawing">
    <cdr:from>
      <cdr:x>0.23119</cdr:x>
      <cdr:y>0.78037</cdr:y>
    </cdr:from>
    <cdr:to>
      <cdr:x>0.41595</cdr:x>
      <cdr:y>0.84013</cdr:y>
    </cdr:to>
    <cdr:sp macro="" textlink="">
      <cdr:nvSpPr>
        <cdr:cNvPr id="4" name="TextovéPole 1">
          <a:extLst xmlns:a="http://schemas.openxmlformats.org/drawingml/2006/main">
            <a:ext uri="{FF2B5EF4-FFF2-40B4-BE49-F238E27FC236}">
              <a16:creationId xmlns:a16="http://schemas.microsoft.com/office/drawing/2014/main" id="{8FEABCDC-B912-B133-7D5D-4F794CDE2E01}"/>
            </a:ext>
          </a:extLst>
        </cdr:cNvPr>
        <cdr:cNvSpPr txBox="1"/>
      </cdr:nvSpPr>
      <cdr:spPr>
        <a:xfrm xmlns:a="http://schemas.openxmlformats.org/drawingml/2006/main">
          <a:off x="1316224" y="3818103"/>
          <a:ext cx="1051881"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Od 16 let</a:t>
          </a:r>
        </a:p>
      </cdr:txBody>
    </cdr:sp>
  </cdr:relSizeAnchor>
  <cdr:relSizeAnchor xmlns:cdr="http://schemas.openxmlformats.org/drawingml/2006/chartDrawing">
    <cdr:from>
      <cdr:x>0.7431</cdr:x>
      <cdr:y>0.53598</cdr:y>
    </cdr:from>
    <cdr:to>
      <cdr:x>0.93014</cdr:x>
      <cdr:y>0.59574</cdr:y>
    </cdr:to>
    <cdr:sp macro="" textlink="">
      <cdr:nvSpPr>
        <cdr:cNvPr id="5" name="TextovéPole 1">
          <a:extLst xmlns:a="http://schemas.openxmlformats.org/drawingml/2006/main">
            <a:ext uri="{FF2B5EF4-FFF2-40B4-BE49-F238E27FC236}">
              <a16:creationId xmlns:a16="http://schemas.microsoft.com/office/drawing/2014/main" id="{8FEABCDC-B912-B133-7D5D-4F794CDE2E01}"/>
            </a:ext>
          </a:extLst>
        </cdr:cNvPr>
        <cdr:cNvSpPr txBox="1"/>
      </cdr:nvSpPr>
      <cdr:spPr>
        <a:xfrm xmlns:a="http://schemas.openxmlformats.org/drawingml/2006/main">
          <a:off x="4230664" y="2622394"/>
          <a:ext cx="1064861" cy="2923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Od 13 let</a:t>
          </a:r>
        </a:p>
      </cdr:txBody>
    </cdr:sp>
  </cdr:relSizeAnchor>
</c:userShapes>
</file>

<file path=ppt/drawings/drawing2.xml><?xml version="1.0" encoding="utf-8"?>
<c:userShapes xmlns:c="http://schemas.openxmlformats.org/drawingml/2006/chart">
  <cdr:relSizeAnchor xmlns:cdr="http://schemas.openxmlformats.org/drawingml/2006/chartDrawing">
    <cdr:from>
      <cdr:x>1.75647E-7</cdr:x>
      <cdr:y>0.85755</cdr:y>
    </cdr:from>
    <cdr:to>
      <cdr:x>0.91903</cdr:x>
      <cdr:y>1</cdr:y>
    </cdr:to>
    <cdr:sp macro="" textlink="">
      <cdr:nvSpPr>
        <cdr:cNvPr id="2" name="Obdélník 1"/>
        <cdr:cNvSpPr/>
      </cdr:nvSpPr>
      <cdr:spPr>
        <a:xfrm xmlns:a="http://schemas.openxmlformats.org/drawingml/2006/main">
          <a:off x="1" y="4195713"/>
          <a:ext cx="5232242" cy="6969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Q1. Pojďme si povídat o životě. Řekl(a) bys, že nejvíce se cítíš...</a:t>
          </a:r>
          <a:br>
            <a:rPr lang="cs-CZ" sz="1000"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dr:relSizeAnchor xmlns:cdr="http://schemas.openxmlformats.org/drawingml/2006/chartDrawing">
    <cdr:from>
      <cdr:x>0.72164</cdr:x>
      <cdr:y>0.48006</cdr:y>
    </cdr:from>
    <cdr:to>
      <cdr:x>0.97445</cdr:x>
      <cdr:y>0.53982</cdr:y>
    </cdr:to>
    <cdr:sp macro="" textlink="">
      <cdr:nvSpPr>
        <cdr:cNvPr id="7" name="TextovéPole 1"/>
        <cdr:cNvSpPr txBox="1"/>
      </cdr:nvSpPr>
      <cdr:spPr>
        <a:xfrm xmlns:a="http://schemas.openxmlformats.org/drawingml/2006/main">
          <a:off x="4108480" y="2348771"/>
          <a:ext cx="1439305"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Šťastný(á)</a:t>
          </a:r>
        </a:p>
      </cdr:txBody>
    </cdr:sp>
  </cdr:relSizeAnchor>
  <cdr:relSizeAnchor xmlns:cdr="http://schemas.openxmlformats.org/drawingml/2006/chartDrawing">
    <cdr:from>
      <cdr:x>0.03795</cdr:x>
      <cdr:y>0.48006</cdr:y>
    </cdr:from>
    <cdr:to>
      <cdr:x>0.23433</cdr:x>
      <cdr:y>0.66249</cdr:y>
    </cdr:to>
    <cdr:sp macro="" textlink="">
      <cdr:nvSpPr>
        <cdr:cNvPr id="5" name="TextovéPole 1"/>
        <cdr:cNvSpPr txBox="1"/>
      </cdr:nvSpPr>
      <cdr:spPr>
        <a:xfrm xmlns:a="http://schemas.openxmlformats.org/drawingml/2006/main">
          <a:off x="216070" y="2348771"/>
          <a:ext cx="1118036" cy="892571"/>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Ani šťastný(á), ani nešťastný(á)</a:t>
          </a:r>
        </a:p>
      </cdr:txBody>
    </cdr:sp>
  </cdr:relSizeAnchor>
  <cdr:relSizeAnchor xmlns:cdr="http://schemas.openxmlformats.org/drawingml/2006/chartDrawing">
    <cdr:from>
      <cdr:x>0.19148</cdr:x>
      <cdr:y>0.13424</cdr:y>
    </cdr:from>
    <cdr:to>
      <cdr:x>0.42901</cdr:x>
      <cdr:y>0.194</cdr:y>
    </cdr:to>
    <cdr:sp macro="" textlink="">
      <cdr:nvSpPr>
        <cdr:cNvPr id="6" name="TextovéPole 1"/>
        <cdr:cNvSpPr txBox="1"/>
      </cdr:nvSpPr>
      <cdr:spPr>
        <a:xfrm xmlns:a="http://schemas.openxmlformats.org/drawingml/2006/main">
          <a:off x="1090114" y="656789"/>
          <a:ext cx="1352312"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Nešťastný(á)</a:t>
          </a:r>
        </a:p>
      </cdr:txBody>
    </cdr:sp>
  </cdr:relSizeAnchor>
  <cdr:relSizeAnchor xmlns:cdr="http://schemas.openxmlformats.org/drawingml/2006/chartDrawing">
    <cdr:from>
      <cdr:x>0.36846</cdr:x>
      <cdr:y>0.11392</cdr:y>
    </cdr:from>
    <cdr:to>
      <cdr:x>0.53823</cdr:x>
      <cdr:y>0.17368</cdr:y>
    </cdr:to>
    <cdr:sp macro="" textlink="">
      <cdr:nvSpPr>
        <cdr:cNvPr id="8" name="TextovéPole 1"/>
        <cdr:cNvSpPr txBox="1"/>
      </cdr:nvSpPr>
      <cdr:spPr>
        <a:xfrm xmlns:a="http://schemas.openxmlformats.org/drawingml/2006/main">
          <a:off x="2097714" y="557374"/>
          <a:ext cx="966540"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Nevím</a:t>
          </a:r>
        </a:p>
      </cdr:txBody>
    </cdr:sp>
  </cdr:relSizeAnchor>
</c:userShapes>
</file>

<file path=ppt/drawings/drawing3.xml><?xml version="1.0" encoding="utf-8"?>
<c:userShapes xmlns:c="http://schemas.openxmlformats.org/drawingml/2006/chart">
  <cdr:relSizeAnchor xmlns:cdr="http://schemas.openxmlformats.org/drawingml/2006/chartDrawing">
    <cdr:from>
      <cdr:x>1.75647E-7</cdr:x>
      <cdr:y>0.85755</cdr:y>
    </cdr:from>
    <cdr:to>
      <cdr:x>0.91903</cdr:x>
      <cdr:y>1</cdr:y>
    </cdr:to>
    <cdr:sp macro="" textlink="">
      <cdr:nvSpPr>
        <cdr:cNvPr id="2" name="Obdélník 1"/>
        <cdr:cNvSpPr/>
      </cdr:nvSpPr>
      <cdr:spPr>
        <a:xfrm xmlns:a="http://schemas.openxmlformats.org/drawingml/2006/main">
          <a:off x="1" y="4195713"/>
          <a:ext cx="5232242" cy="6969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Q2. </a:t>
          </a:r>
          <a:r>
            <a:rPr lang="pt-BR" sz="1000">
              <a:solidFill>
                <a:schemeClr val="tx1"/>
              </a:solidFill>
            </a:rPr>
            <a:t>A šťastný(á) se cítíš...</a:t>
          </a:r>
          <a:br>
            <a:rPr lang="cs-CZ" sz="1000"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dr:relSizeAnchor xmlns:cdr="http://schemas.openxmlformats.org/drawingml/2006/chartDrawing">
    <cdr:from>
      <cdr:x>0.08562</cdr:x>
      <cdr:y>0.57289</cdr:y>
    </cdr:from>
    <cdr:to>
      <cdr:x>0.23341</cdr:x>
      <cdr:y>0.67354</cdr:y>
    </cdr:to>
    <cdr:sp macro="" textlink="">
      <cdr:nvSpPr>
        <cdr:cNvPr id="7" name="TextovéPole 1"/>
        <cdr:cNvSpPr txBox="1"/>
      </cdr:nvSpPr>
      <cdr:spPr>
        <a:xfrm xmlns:a="http://schemas.openxmlformats.org/drawingml/2006/main">
          <a:off x="487466" y="2802963"/>
          <a:ext cx="841402" cy="49244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Jenom někdy</a:t>
          </a:r>
        </a:p>
      </cdr:txBody>
    </cdr:sp>
  </cdr:relSizeAnchor>
  <cdr:relSizeAnchor xmlns:cdr="http://schemas.openxmlformats.org/drawingml/2006/chartDrawing">
    <cdr:from>
      <cdr:x>0.38366</cdr:x>
      <cdr:y>0.11242</cdr:y>
    </cdr:from>
    <cdr:to>
      <cdr:x>0.58004</cdr:x>
      <cdr:y>0.17219</cdr:y>
    </cdr:to>
    <cdr:sp macro="" textlink="">
      <cdr:nvSpPr>
        <cdr:cNvPr id="5" name="TextovéPole 1"/>
        <cdr:cNvSpPr txBox="1"/>
      </cdr:nvSpPr>
      <cdr:spPr>
        <a:xfrm xmlns:a="http://schemas.openxmlformats.org/drawingml/2006/main">
          <a:off x="2184256" y="550029"/>
          <a:ext cx="1118037" cy="29243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Nevím</a:t>
          </a:r>
        </a:p>
      </cdr:txBody>
    </cdr:sp>
  </cdr:relSizeAnchor>
  <cdr:relSizeAnchor xmlns:cdr="http://schemas.openxmlformats.org/drawingml/2006/chartDrawing">
    <cdr:from>
      <cdr:x>0.75667</cdr:x>
      <cdr:y>0.39935</cdr:y>
    </cdr:from>
    <cdr:to>
      <cdr:x>0.90404</cdr:x>
      <cdr:y>0.5</cdr:y>
    </cdr:to>
    <cdr:sp macro="" textlink="">
      <cdr:nvSpPr>
        <cdr:cNvPr id="6" name="TextovéPole 1"/>
        <cdr:cNvSpPr txBox="1"/>
      </cdr:nvSpPr>
      <cdr:spPr>
        <a:xfrm xmlns:a="http://schemas.openxmlformats.org/drawingml/2006/main">
          <a:off x="4307901" y="1953889"/>
          <a:ext cx="839011" cy="492448"/>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Skoro pořád</a:t>
          </a:r>
        </a:p>
      </cdr:txBody>
    </cdr:sp>
  </cdr:relSizeAnchor>
  <cdr:relSizeAnchor xmlns:cdr="http://schemas.openxmlformats.org/drawingml/2006/chartDrawing">
    <cdr:from>
      <cdr:x>0.20909</cdr:x>
      <cdr:y>0.127</cdr:y>
    </cdr:from>
    <cdr:to>
      <cdr:x>0.46888</cdr:x>
      <cdr:y>0.18676</cdr:y>
    </cdr:to>
    <cdr:sp macro="" textlink="">
      <cdr:nvSpPr>
        <cdr:cNvPr id="8" name="TextovéPole 1"/>
        <cdr:cNvSpPr txBox="1"/>
      </cdr:nvSpPr>
      <cdr:spPr>
        <a:xfrm xmlns:a="http://schemas.openxmlformats.org/drawingml/2006/main">
          <a:off x="1190371" y="621387"/>
          <a:ext cx="1479044"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Skoro nikdy</a:t>
          </a:r>
        </a:p>
      </cdr:txBody>
    </cdr:sp>
  </cdr:relSizeAnchor>
</c:userShapes>
</file>

<file path=ppt/drawings/drawing4.xml><?xml version="1.0" encoding="utf-8"?>
<c:userShapes xmlns:c="http://schemas.openxmlformats.org/drawingml/2006/chart">
  <cdr:relSizeAnchor xmlns:cdr="http://schemas.openxmlformats.org/drawingml/2006/chartDrawing">
    <cdr:from>
      <cdr:x>0.00042</cdr:x>
      <cdr:y>0.90823</cdr:y>
    </cdr:from>
    <cdr:to>
      <cdr:x>0.9823</cdr:x>
      <cdr:y>1</cdr:y>
    </cdr:to>
    <cdr:sp macro="" textlink="">
      <cdr:nvSpPr>
        <cdr:cNvPr id="2" name="Obdélník 1"/>
        <cdr:cNvSpPr/>
      </cdr:nvSpPr>
      <cdr:spPr>
        <a:xfrm xmlns:a="http://schemas.openxmlformats.org/drawingml/2006/main">
          <a:off x="3020" y="4650740"/>
          <a:ext cx="7060086" cy="46990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Q3a. Můžeš popsat situaci, kdy se cítíš šťastný(á)? + Q3b. A v jakých situacích se ještě cítíš šťastný(á)?</a:t>
          </a:r>
          <a:br>
            <a:rPr lang="cs-CZ" sz="1000" dirty="0">
              <a:solidFill>
                <a:schemeClr val="tx1"/>
              </a:solidFill>
            </a:rPr>
          </a:br>
          <a:r>
            <a:rPr lang="cs-CZ" sz="1000" i="1" dirty="0">
              <a:solidFill>
                <a:schemeClr val="tx1"/>
              </a:solidFill>
            </a:rPr>
            <a:t>Možnost více odpovědí. </a:t>
          </a: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userShapes>
</file>

<file path=ppt/drawings/drawing5.xml><?xml version="1.0" encoding="utf-8"?>
<c:userShapes xmlns:c="http://schemas.openxmlformats.org/drawingml/2006/chart">
  <cdr:relSizeAnchor xmlns:cdr="http://schemas.openxmlformats.org/drawingml/2006/chartDrawing">
    <cdr:from>
      <cdr:x>0.00042</cdr:x>
      <cdr:y>0.87599</cdr:y>
    </cdr:from>
    <cdr:to>
      <cdr:x>0.97345</cdr:x>
      <cdr:y>1</cdr:y>
    </cdr:to>
    <cdr:sp macro="" textlink="">
      <cdr:nvSpPr>
        <cdr:cNvPr id="2" name="Obdélník 1"/>
        <cdr:cNvSpPr/>
      </cdr:nvSpPr>
      <cdr:spPr>
        <a:xfrm xmlns:a="http://schemas.openxmlformats.org/drawingml/2006/main">
          <a:off x="3105" y="4485640"/>
          <a:ext cx="7194172" cy="63500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Q5. Jaké situace ti dělají největší starosti?</a:t>
          </a:r>
          <a:br>
            <a:rPr lang="cs-CZ" sz="1000" dirty="0">
              <a:solidFill>
                <a:schemeClr val="tx1"/>
              </a:solidFill>
            </a:rPr>
          </a:br>
          <a:r>
            <a:rPr lang="cs-CZ" sz="1000" i="1" dirty="0">
              <a:solidFill>
                <a:schemeClr val="tx1"/>
              </a:solidFill>
            </a:rPr>
            <a:t>Možnost více odpovědí. </a:t>
          </a: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userShapes>
</file>

<file path=ppt/drawings/drawing6.xml><?xml version="1.0" encoding="utf-8"?>
<c:userShapes xmlns:c="http://schemas.openxmlformats.org/drawingml/2006/chart">
  <cdr:relSizeAnchor xmlns:cdr="http://schemas.openxmlformats.org/drawingml/2006/chartDrawing">
    <cdr:from>
      <cdr:x>0.13753</cdr:x>
      <cdr:y>0.87599</cdr:y>
    </cdr:from>
    <cdr:to>
      <cdr:x>0.97345</cdr:x>
      <cdr:y>1</cdr:y>
    </cdr:to>
    <cdr:sp macro="" textlink="">
      <cdr:nvSpPr>
        <cdr:cNvPr id="2" name="Obdélník 1"/>
        <cdr:cNvSpPr/>
      </cdr:nvSpPr>
      <cdr:spPr>
        <a:xfrm xmlns:a="http://schemas.openxmlformats.org/drawingml/2006/main">
          <a:off x="1016839" y="4485629"/>
          <a:ext cx="6180438" cy="635011"/>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Q7. Co podle tebe nejčastěji způsobuje, že se děti nebo mladí lidé ve tvém věku necítí psychicky dobře (např. jsou ve stresu, smutní nebo mají obavy)?</a:t>
          </a:r>
          <a:br>
            <a:rPr lang="cs-CZ" sz="1000" dirty="0">
              <a:solidFill>
                <a:schemeClr val="tx1"/>
              </a:solidFill>
            </a:rPr>
          </a:br>
          <a:r>
            <a:rPr lang="cs-CZ" sz="1000" i="1" dirty="0">
              <a:solidFill>
                <a:schemeClr val="tx1"/>
              </a:solidFill>
            </a:rPr>
            <a:t>Možnost více odpovědí (max. 3). </a:t>
          </a: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userShapes>
</file>

<file path=ppt/drawings/drawing7.xml><?xml version="1.0" encoding="utf-8"?>
<c:userShapes xmlns:c="http://schemas.openxmlformats.org/drawingml/2006/chart">
  <cdr:relSizeAnchor xmlns:cdr="http://schemas.openxmlformats.org/drawingml/2006/chartDrawing">
    <cdr:from>
      <cdr:x>0.00042</cdr:x>
      <cdr:y>0.87599</cdr:y>
    </cdr:from>
    <cdr:to>
      <cdr:x>0.97345</cdr:x>
      <cdr:y>1</cdr:y>
    </cdr:to>
    <cdr:sp macro="" textlink="">
      <cdr:nvSpPr>
        <cdr:cNvPr id="2" name="Obdélník 1"/>
        <cdr:cNvSpPr/>
      </cdr:nvSpPr>
      <cdr:spPr>
        <a:xfrm xmlns:a="http://schemas.openxmlformats.org/drawingml/2006/main">
          <a:off x="3105" y="4485640"/>
          <a:ext cx="7194172" cy="63500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Q9. Jakým způsobem bys chtěl(a) nejčastěji probírat své problémy?</a:t>
          </a:r>
          <a:br>
            <a:rPr lang="cs-CZ" sz="1000"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0.00042</cdr:x>
      <cdr:y>0.866</cdr:y>
    </cdr:from>
    <cdr:to>
      <cdr:x>0.95814</cdr:x>
      <cdr:y>1</cdr:y>
    </cdr:to>
    <cdr:sp macro="" textlink="">
      <cdr:nvSpPr>
        <cdr:cNvPr id="2" name="Obdélník 1"/>
        <cdr:cNvSpPr/>
      </cdr:nvSpPr>
      <cdr:spPr>
        <a:xfrm xmlns:a="http://schemas.openxmlformats.org/drawingml/2006/main">
          <a:off x="3932" y="4237057"/>
          <a:ext cx="8965858" cy="65561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Q10. Myslíš si, že se v České republice chováme spravedlivě nebo nespravedlivě k následujícím skupinám dětí?</a:t>
          </a:r>
          <a:br>
            <a:rPr lang="cs-CZ" sz="1000"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 řazeno podle podílu pozitivních odpovědí</a:t>
          </a:r>
          <a:r>
            <a:rPr lang="en-US" sz="1000" dirty="0">
              <a:solidFill>
                <a:schemeClr val="tx2"/>
              </a:solidFill>
            </a:rPr>
            <a:t>]</a:t>
          </a:r>
          <a:endParaRPr lang="cs-CZ" sz="1000" dirty="0">
            <a:solidFill>
              <a:schemeClr val="tx2"/>
            </a:solidFill>
          </a:endParaRPr>
        </a:p>
      </cdr:txBody>
    </cdr:sp>
  </cdr:relSizeAnchor>
</c:userShapes>
</file>

<file path=ppt/drawings/drawing9.xml><?xml version="1.0" encoding="utf-8"?>
<c:userShapes xmlns:c="http://schemas.openxmlformats.org/drawingml/2006/chart">
  <cdr:relSizeAnchor xmlns:cdr="http://schemas.openxmlformats.org/drawingml/2006/chartDrawing">
    <cdr:from>
      <cdr:x>1.75647E-7</cdr:x>
      <cdr:y>0.85755</cdr:y>
    </cdr:from>
    <cdr:to>
      <cdr:x>0.91903</cdr:x>
      <cdr:y>1</cdr:y>
    </cdr:to>
    <cdr:sp macro="" textlink="">
      <cdr:nvSpPr>
        <cdr:cNvPr id="2" name="Obdélník 1"/>
        <cdr:cNvSpPr/>
      </cdr:nvSpPr>
      <cdr:spPr>
        <a:xfrm xmlns:a="http://schemas.openxmlformats.org/drawingml/2006/main">
          <a:off x="1" y="4195713"/>
          <a:ext cx="5232242" cy="69696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r"/>
          <a:r>
            <a:rPr lang="cs-CZ" sz="1000" dirty="0">
              <a:solidFill>
                <a:schemeClr val="tx1"/>
              </a:solidFill>
            </a:rPr>
            <a:t>Q11. </a:t>
          </a:r>
          <a:r>
            <a:rPr lang="pt-BR" sz="1000">
              <a:solidFill>
                <a:schemeClr val="tx1"/>
              </a:solidFill>
            </a:rPr>
            <a:t>Setkal(a) ses někdy s nespravedlivým chováním vůči tobě?</a:t>
          </a:r>
          <a:br>
            <a:rPr lang="cs-CZ" sz="1000" dirty="0">
              <a:solidFill>
                <a:schemeClr val="tx1"/>
              </a:solidFill>
            </a:rPr>
          </a:br>
          <a:r>
            <a:rPr lang="cs-CZ" sz="1000" dirty="0">
              <a:solidFill>
                <a:schemeClr val="tx2"/>
              </a:solidFill>
            </a:rPr>
            <a:t>Všichni respondenti, n=1012</a:t>
          </a:r>
          <a:r>
            <a:rPr lang="en-US" sz="1000" dirty="0">
              <a:solidFill>
                <a:schemeClr val="tx2"/>
              </a:solidFill>
            </a:rPr>
            <a:t> [</a:t>
          </a:r>
          <a:r>
            <a:rPr lang="cs-CZ" sz="1000" dirty="0">
              <a:solidFill>
                <a:schemeClr val="tx2"/>
              </a:solidFill>
            </a:rPr>
            <a:t>údaje v %</a:t>
          </a:r>
          <a:r>
            <a:rPr lang="en-US" sz="1000" dirty="0">
              <a:solidFill>
                <a:schemeClr val="tx2"/>
              </a:solidFill>
            </a:rPr>
            <a:t>]</a:t>
          </a:r>
          <a:endParaRPr lang="cs-CZ" sz="1000" dirty="0">
            <a:solidFill>
              <a:schemeClr val="tx2"/>
            </a:solidFill>
          </a:endParaRPr>
        </a:p>
      </cdr:txBody>
    </cdr:sp>
  </cdr:relSizeAnchor>
  <cdr:relSizeAnchor xmlns:cdr="http://schemas.openxmlformats.org/drawingml/2006/chartDrawing">
    <cdr:from>
      <cdr:x>0.11929</cdr:x>
      <cdr:y>0.51207</cdr:y>
    </cdr:from>
    <cdr:to>
      <cdr:x>0.22841</cdr:x>
      <cdr:y>0.57183</cdr:y>
    </cdr:to>
    <cdr:sp macro="" textlink="">
      <cdr:nvSpPr>
        <cdr:cNvPr id="7" name="TextovéPole 1"/>
        <cdr:cNvSpPr txBox="1"/>
      </cdr:nvSpPr>
      <cdr:spPr>
        <a:xfrm xmlns:a="http://schemas.openxmlformats.org/drawingml/2006/main">
          <a:off x="679165" y="2505405"/>
          <a:ext cx="621245"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a:t>
          </a:r>
        </a:p>
      </cdr:txBody>
    </cdr:sp>
  </cdr:relSizeAnchor>
  <cdr:relSizeAnchor xmlns:cdr="http://schemas.openxmlformats.org/drawingml/2006/chartDrawing">
    <cdr:from>
      <cdr:x>0.74776</cdr:x>
      <cdr:y>0.54934</cdr:y>
    </cdr:from>
    <cdr:to>
      <cdr:x>0.86177</cdr:x>
      <cdr:y>0.6091</cdr:y>
    </cdr:to>
    <cdr:sp macro="" textlink="">
      <cdr:nvSpPr>
        <cdr:cNvPr id="6" name="TextovéPole 1"/>
        <cdr:cNvSpPr txBox="1"/>
      </cdr:nvSpPr>
      <cdr:spPr>
        <a:xfrm xmlns:a="http://schemas.openxmlformats.org/drawingml/2006/main">
          <a:off x="4257182" y="2687734"/>
          <a:ext cx="649085"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Ano</a:t>
          </a:r>
        </a:p>
      </cdr:txBody>
    </cdr:sp>
  </cdr:relSizeAnchor>
  <cdr:relSizeAnchor xmlns:cdr="http://schemas.openxmlformats.org/drawingml/2006/chartDrawing">
    <cdr:from>
      <cdr:x>0.25529</cdr:x>
      <cdr:y>0.15098</cdr:y>
    </cdr:from>
    <cdr:to>
      <cdr:x>0.40308</cdr:x>
      <cdr:y>0.21074</cdr:y>
    </cdr:to>
    <cdr:sp macro="" textlink="">
      <cdr:nvSpPr>
        <cdr:cNvPr id="3" name="TextovéPole 1">
          <a:extLst xmlns:a="http://schemas.openxmlformats.org/drawingml/2006/main">
            <a:ext uri="{FF2B5EF4-FFF2-40B4-BE49-F238E27FC236}">
              <a16:creationId xmlns:a16="http://schemas.microsoft.com/office/drawing/2014/main" id="{A653AA36-CC88-0BAF-030C-87240734AF5C}"/>
            </a:ext>
          </a:extLst>
        </cdr:cNvPr>
        <cdr:cNvSpPr txBox="1"/>
      </cdr:nvSpPr>
      <cdr:spPr>
        <a:xfrm xmlns:a="http://schemas.openxmlformats.org/drawingml/2006/main">
          <a:off x="1453410" y="738700"/>
          <a:ext cx="841403" cy="29238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buClr>
              <a:schemeClr val="tx2"/>
            </a:buClr>
          </a:pPr>
          <a:r>
            <a:rPr lang="cs-CZ" sz="1300" dirty="0"/>
            <a:t>Nevím</a:t>
          </a:r>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nchor="ctr"/>
          <a:lstStyle>
            <a:lvl1pPr algn="l">
              <a:defRPr sz="1200"/>
            </a:lvl1pPr>
          </a:lstStyle>
          <a:p>
            <a:endParaRPr lang="cs-CZ" dirty="0">
              <a:latin typeface="Work Sans" panose="00000500000000000000" pitchFamily="2" charset="-18"/>
            </a:endParaRPr>
          </a:p>
        </p:txBody>
      </p:sp>
      <p:sp>
        <p:nvSpPr>
          <p:cNvPr id="3" name="Zástupný symbol pro datum 2"/>
          <p:cNvSpPr>
            <a:spLocks noGrp="1"/>
          </p:cNvSpPr>
          <p:nvPr>
            <p:ph type="dt" sz="quarter" idx="1"/>
          </p:nvPr>
        </p:nvSpPr>
        <p:spPr>
          <a:xfrm>
            <a:off x="3884613" y="0"/>
            <a:ext cx="2971800" cy="457200"/>
          </a:xfrm>
          <a:prstGeom prst="rect">
            <a:avLst/>
          </a:prstGeom>
        </p:spPr>
        <p:txBody>
          <a:bodyPr vert="horz" lIns="91440" tIns="45720" rIns="91440" bIns="45720" rtlCol="0" anchor="ctr"/>
          <a:lstStyle>
            <a:lvl1pPr algn="r">
              <a:defRPr sz="1200"/>
            </a:lvl1pPr>
          </a:lstStyle>
          <a:p>
            <a:fld id="{8394A3BF-B644-41F3-8238-607877CAB855}" type="datetime1">
              <a:rPr lang="cs-CZ" smtClean="0">
                <a:latin typeface="Work Sans" panose="00000500000000000000" pitchFamily="2" charset="-18"/>
              </a:rPr>
              <a:t>04.06.2026</a:t>
            </a:fld>
            <a:endParaRPr lang="cs-CZ" dirty="0">
              <a:latin typeface="Work Sans" panose="00000500000000000000" pitchFamily="2" charset="-18"/>
            </a:endParaRPr>
          </a:p>
        </p:txBody>
      </p:sp>
      <p:sp>
        <p:nvSpPr>
          <p:cNvPr id="4" name="Zástupný symbol pro zápatí 3"/>
          <p:cNvSpPr>
            <a:spLocks noGrp="1"/>
          </p:cNvSpPr>
          <p:nvPr>
            <p:ph type="ftr" sz="quarter" idx="2"/>
          </p:nvPr>
        </p:nvSpPr>
        <p:spPr>
          <a:xfrm>
            <a:off x="0" y="8685213"/>
            <a:ext cx="2971800" cy="457200"/>
          </a:xfrm>
          <a:prstGeom prst="rect">
            <a:avLst/>
          </a:prstGeom>
        </p:spPr>
        <p:txBody>
          <a:bodyPr vert="horz" lIns="91440" tIns="45720" rIns="91440" bIns="45720" rtlCol="0" anchor="ctr"/>
          <a:lstStyle>
            <a:lvl1pPr algn="l">
              <a:defRPr sz="1200"/>
            </a:lvl1pPr>
          </a:lstStyle>
          <a:p>
            <a:endParaRPr lang="cs-CZ" dirty="0">
              <a:latin typeface="Work Sans" panose="00000500000000000000" pitchFamily="2" charset="-18"/>
            </a:endParaRPr>
          </a:p>
        </p:txBody>
      </p:sp>
      <p:sp>
        <p:nvSpPr>
          <p:cNvPr id="5" name="Zástupný symbol pro číslo snímku 4"/>
          <p:cNvSpPr>
            <a:spLocks noGrp="1"/>
          </p:cNvSpPr>
          <p:nvPr>
            <p:ph type="sldNum" sz="quarter" idx="3"/>
          </p:nvPr>
        </p:nvSpPr>
        <p:spPr>
          <a:xfrm>
            <a:off x="6405563" y="8685213"/>
            <a:ext cx="450850" cy="457200"/>
          </a:xfrm>
          <a:prstGeom prst="rect">
            <a:avLst/>
          </a:prstGeom>
        </p:spPr>
        <p:txBody>
          <a:bodyPr vert="horz" lIns="91440" tIns="45720" rIns="91440" bIns="45720" rtlCol="0" anchor="ctr"/>
          <a:lstStyle>
            <a:lvl1pPr algn="r">
              <a:defRPr sz="1200"/>
            </a:lvl1pPr>
          </a:lstStyle>
          <a:p>
            <a:pPr algn="ctr"/>
            <a:fld id="{8087F5C0-C47B-4ADC-B674-E6137BD85A29}" type="slidenum">
              <a:rPr lang="cs-CZ" smtClean="0">
                <a:latin typeface="Work Sans" panose="00000500000000000000" pitchFamily="2" charset="-18"/>
              </a:rPr>
              <a:pPr algn="ctr"/>
              <a:t>‹#›</a:t>
            </a:fld>
            <a:endParaRPr lang="cs-CZ" dirty="0">
              <a:latin typeface="Work Sans" panose="00000500000000000000" pitchFamily="2" charset="-18"/>
            </a:endParaRPr>
          </a:p>
        </p:txBody>
      </p:sp>
      <p:pic>
        <p:nvPicPr>
          <p:cNvPr id="6" name="Obrázek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62812" y="8792463"/>
            <a:ext cx="242751" cy="242699"/>
          </a:xfrm>
          <a:prstGeom prst="rect">
            <a:avLst/>
          </a:prstGeom>
        </p:spPr>
      </p:pic>
    </p:spTree>
    <p:extLst>
      <p:ext uri="{BB962C8B-B14F-4D97-AF65-F5344CB8AC3E}">
        <p14:creationId xmlns:p14="http://schemas.microsoft.com/office/powerpoint/2010/main" val="574153691"/>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nchor="ctr"/>
          <a:lstStyle>
            <a:lvl1pPr algn="l">
              <a:defRPr sz="1200">
                <a:latin typeface="Work Sans" panose="00000500000000000000" pitchFamily="2" charset="-18"/>
              </a:defRPr>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nchor="ctr"/>
          <a:lstStyle>
            <a:lvl1pPr algn="r">
              <a:defRPr sz="1200">
                <a:latin typeface="Work Sans" panose="00000500000000000000" pitchFamily="2" charset="-18"/>
              </a:defRPr>
            </a:lvl1pPr>
          </a:lstStyle>
          <a:p>
            <a:fld id="{141CE7D5-8ED1-43DE-9449-4BCE61212868}" type="datetime1">
              <a:rPr lang="cs-CZ" smtClean="0"/>
              <a:t>04.06.2026</a:t>
            </a:fld>
            <a:endParaRPr lang="cs-CZ" dirty="0"/>
          </a:p>
        </p:txBody>
      </p:sp>
      <p:sp>
        <p:nvSpPr>
          <p:cNvPr id="4" name="Zástupný symbol pro obrázek snímku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381000" y="4343400"/>
            <a:ext cx="6096000" cy="4114800"/>
          </a:xfrm>
          <a:prstGeom prst="rect">
            <a:avLst/>
          </a:prstGeom>
        </p:spPr>
        <p:txBody>
          <a:bodyPr vert="horz" lIns="91440" tIns="45720" rIns="91440" bIns="45720" rtlCol="0"/>
          <a:lstStyle/>
          <a:p>
            <a:pPr lvl="0"/>
            <a:r>
              <a:rPr lang="cs-CZ"/>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ctr"/>
          <a:lstStyle>
            <a:lvl1pPr algn="l">
              <a:defRPr sz="1200">
                <a:latin typeface="Work Sans" panose="00000500000000000000" pitchFamily="2" charset="-18"/>
              </a:defRPr>
            </a:lvl1pPr>
          </a:lstStyle>
          <a:p>
            <a:endParaRPr lang="cs-CZ" dirty="0"/>
          </a:p>
        </p:txBody>
      </p:sp>
      <p:sp>
        <p:nvSpPr>
          <p:cNvPr id="7" name="Zástupný symbol pro číslo snímku 6"/>
          <p:cNvSpPr>
            <a:spLocks noGrp="1"/>
          </p:cNvSpPr>
          <p:nvPr>
            <p:ph type="sldNum" sz="quarter" idx="5"/>
          </p:nvPr>
        </p:nvSpPr>
        <p:spPr>
          <a:xfrm>
            <a:off x="6476999" y="8685213"/>
            <a:ext cx="379413" cy="457200"/>
          </a:xfrm>
          <a:prstGeom prst="rect">
            <a:avLst/>
          </a:prstGeom>
        </p:spPr>
        <p:txBody>
          <a:bodyPr vert="horz" lIns="91440" tIns="45720" rIns="91440" bIns="45720" rtlCol="0" anchor="ctr"/>
          <a:lstStyle>
            <a:lvl1pPr algn="r">
              <a:defRPr sz="1200">
                <a:latin typeface="Work Sans" panose="00000500000000000000" pitchFamily="2" charset="-18"/>
              </a:defRPr>
            </a:lvl1pPr>
          </a:lstStyle>
          <a:p>
            <a:fld id="{D92F8A01-12EE-46DB-B110-E7D69DA3B29F}" type="slidenum">
              <a:rPr lang="cs-CZ" smtClean="0"/>
              <a:pPr/>
              <a:t>‹#›</a:t>
            </a:fld>
            <a:endParaRPr lang="cs-CZ" dirty="0"/>
          </a:p>
        </p:txBody>
      </p:sp>
      <p:pic>
        <p:nvPicPr>
          <p:cNvPr id="8" name="Obráze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4249" y="8792463"/>
            <a:ext cx="242751" cy="242699"/>
          </a:xfrm>
          <a:prstGeom prst="rect">
            <a:avLst/>
          </a:prstGeom>
        </p:spPr>
      </p:pic>
    </p:spTree>
    <p:extLst>
      <p:ext uri="{BB962C8B-B14F-4D97-AF65-F5344CB8AC3E}">
        <p14:creationId xmlns:p14="http://schemas.microsoft.com/office/powerpoint/2010/main" val="216349050"/>
      </p:ext>
    </p:extLst>
  </p:cSld>
  <p:clrMap bg1="lt1" tx1="dk1" bg2="lt2" tx2="dk2" accent1="accent1" accent2="accent2" accent3="accent3" accent4="accent4" accent5="accent5" accent6="accent6" hlink="hlink" folHlink="folHlink"/>
  <p:hf/>
  <p:notesStyle>
    <a:lvl1pPr marL="0" algn="l" defTabSz="914400" rtl="0" eaLnBrk="1" latinLnBrk="0" hangingPunct="1">
      <a:defRPr sz="1200" kern="1200">
        <a:solidFill>
          <a:schemeClr val="tx1"/>
        </a:solidFill>
        <a:latin typeface="Work Sans" panose="00000500000000000000" pitchFamily="2" charset="-18"/>
        <a:ea typeface="+mn-ea"/>
        <a:cs typeface="+mn-cs"/>
      </a:defRPr>
    </a:lvl1pPr>
    <a:lvl2pPr marL="457200" algn="l" defTabSz="914400" rtl="0" eaLnBrk="1" latinLnBrk="0" hangingPunct="1">
      <a:defRPr sz="1200" kern="1200">
        <a:solidFill>
          <a:schemeClr val="tx1"/>
        </a:solidFill>
        <a:latin typeface="Work Sans" panose="00000500000000000000" pitchFamily="2" charset="-18"/>
        <a:ea typeface="+mn-ea"/>
        <a:cs typeface="+mn-cs"/>
      </a:defRPr>
    </a:lvl2pPr>
    <a:lvl3pPr marL="914400" algn="l" defTabSz="914400" rtl="0" eaLnBrk="1" latinLnBrk="0" hangingPunct="1">
      <a:defRPr sz="1200" kern="1200">
        <a:solidFill>
          <a:schemeClr val="tx1"/>
        </a:solidFill>
        <a:latin typeface="Work Sans" panose="00000500000000000000" pitchFamily="2" charset="-18"/>
        <a:ea typeface="+mn-ea"/>
        <a:cs typeface="+mn-cs"/>
      </a:defRPr>
    </a:lvl3pPr>
    <a:lvl4pPr marL="1371600" algn="l" defTabSz="914400" rtl="0" eaLnBrk="1" latinLnBrk="0" hangingPunct="1">
      <a:defRPr sz="1200" kern="1200">
        <a:solidFill>
          <a:schemeClr val="tx1"/>
        </a:solidFill>
        <a:latin typeface="Work Sans" panose="00000500000000000000" pitchFamily="2" charset="-18"/>
        <a:ea typeface="+mn-ea"/>
        <a:cs typeface="+mn-cs"/>
      </a:defRPr>
    </a:lvl4pPr>
    <a:lvl5pPr marL="1828800" algn="l" defTabSz="914400" rtl="0" eaLnBrk="1" latinLnBrk="0" hangingPunct="1">
      <a:defRPr sz="1200" kern="1200">
        <a:solidFill>
          <a:schemeClr val="tx1"/>
        </a:solidFill>
        <a:latin typeface="Work Sans" panose="00000500000000000000" pitchFamily="2" charset="-18"/>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7" name="Obdélník 6"/>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obsah 2"/>
          <p:cNvSpPr>
            <a:spLocks noGrp="1"/>
          </p:cNvSpPr>
          <p:nvPr>
            <p:ph idx="1"/>
          </p:nvPr>
        </p:nvSpPr>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zápatí 4"/>
          <p:cNvSpPr>
            <a:spLocks noGrp="1"/>
          </p:cNvSpPr>
          <p:nvPr>
            <p:ph type="ftr" sz="quarter" idx="11"/>
          </p:nvPr>
        </p:nvSpPr>
        <p:spPr/>
        <p:txBody>
          <a:bodyPr/>
          <a:lstStyle>
            <a:lvl1pPr>
              <a:defRPr sz="1000"/>
            </a:lvl1pPr>
          </a:lstStyle>
          <a:p>
            <a:r>
              <a:rPr lang="cs-CZ" dirty="0"/>
              <a:t>STEM/MARK</a:t>
            </a:r>
          </a:p>
        </p:txBody>
      </p:sp>
      <p:sp>
        <p:nvSpPr>
          <p:cNvPr id="6" name="Zástupný symbol pro číslo snímku 5"/>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4" name="bg object 16">
            <a:extLst>
              <a:ext uri="{FF2B5EF4-FFF2-40B4-BE49-F238E27FC236}">
                <a16:creationId xmlns:a16="http://schemas.microsoft.com/office/drawing/2014/main" id="{6A4450F1-7F78-AD0B-8C17-822214A46119}"/>
              </a:ext>
            </a:extLst>
          </p:cNvPr>
          <p:cNvSpPr/>
          <p:nvPr/>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
        <p:nvSpPr>
          <p:cNvPr id="8" name="Obdélník 7">
            <a:extLst>
              <a:ext uri="{FF2B5EF4-FFF2-40B4-BE49-F238E27FC236}">
                <a16:creationId xmlns:a16="http://schemas.microsoft.com/office/drawing/2014/main" id="{69193712-D1F0-8025-8B09-1EAD4FB13084}"/>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bg object 16">
            <a:extLst>
              <a:ext uri="{FF2B5EF4-FFF2-40B4-BE49-F238E27FC236}">
                <a16:creationId xmlns:a16="http://schemas.microsoft.com/office/drawing/2014/main" id="{65376506-8762-FD16-80CE-D0E05F4BE93B}"/>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15045980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cSld name="Titulk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909945"/>
      </p:ext>
    </p:extLst>
  </p:cSld>
  <p:clrMapOvr>
    <a:masterClrMapping/>
  </p:clrMapOvr>
  <p:extLst>
    <p:ext uri="{DCECCB84-F9BA-43D5-87BE-67443E8EF086}">
      <p15:sldGuideLst xmlns:p15="http://schemas.microsoft.com/office/powerpoint/2012/main">
        <p15:guide id="1" orient="horz" pos="2154">
          <p15:clr>
            <a:srgbClr val="FBAE40"/>
          </p15:clr>
        </p15:guide>
        <p15:guide id="2" pos="385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adpis, obsah a obrázek">
    <p:spTree>
      <p:nvGrpSpPr>
        <p:cNvPr id="1" name=""/>
        <p:cNvGrpSpPr/>
        <p:nvPr/>
      </p:nvGrpSpPr>
      <p:grpSpPr>
        <a:xfrm>
          <a:off x="0" y="0"/>
          <a:ext cx="0" cy="0"/>
          <a:chOff x="0" y="0"/>
          <a:chExt cx="0" cy="0"/>
        </a:xfrm>
      </p:grpSpPr>
      <p:sp>
        <p:nvSpPr>
          <p:cNvPr id="9" name="Obdélník 8"/>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p:txBody>
          <a:bodyPr/>
          <a:lstStyle/>
          <a:p>
            <a:r>
              <a:rPr lang="cs-CZ" dirty="0"/>
              <a:t>Kliknutím lze upravit styl</a:t>
            </a:r>
          </a:p>
        </p:txBody>
      </p:sp>
      <p:sp>
        <p:nvSpPr>
          <p:cNvPr id="3" name="Zástupný symbol pro obsah 2"/>
          <p:cNvSpPr>
            <a:spLocks noGrp="1"/>
          </p:cNvSpPr>
          <p:nvPr>
            <p:ph idx="1"/>
          </p:nvPr>
        </p:nvSpPr>
        <p:spPr>
          <a:xfrm>
            <a:off x="838200" y="1479154"/>
            <a:ext cx="6372000" cy="487291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p:cNvSpPr>
            <a:spLocks noGrp="1"/>
          </p:cNvSpPr>
          <p:nvPr>
            <p:ph type="ftr" sz="quarter" idx="11"/>
          </p:nvPr>
        </p:nvSpPr>
        <p:spPr/>
        <p:txBody>
          <a:bodyPr/>
          <a:lstStyle>
            <a:lvl1pPr>
              <a:defRPr sz="1000"/>
            </a:lvl1pPr>
          </a:lstStyle>
          <a:p>
            <a:r>
              <a:rPr lang="cs-CZ" dirty="0"/>
              <a:t>STEM/MARK</a:t>
            </a:r>
          </a:p>
        </p:txBody>
      </p:sp>
      <p:sp>
        <p:nvSpPr>
          <p:cNvPr id="6" name="Zástupný symbol pro číslo snímku 5"/>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8" name="Zástupný symbol pro obrázek 7"/>
          <p:cNvSpPr>
            <a:spLocks noGrp="1"/>
          </p:cNvSpPr>
          <p:nvPr>
            <p:ph type="pic" sz="quarter" idx="13"/>
          </p:nvPr>
        </p:nvSpPr>
        <p:spPr>
          <a:xfrm>
            <a:off x="7315200" y="1479068"/>
            <a:ext cx="4876800" cy="4874106"/>
          </a:xfrm>
        </p:spPr>
        <p:txBody>
          <a:bodyPr anchor="ctr"/>
          <a:lstStyle>
            <a:lvl1pPr marL="0" indent="0" algn="ctr">
              <a:buNone/>
              <a:defRPr/>
            </a:lvl1pPr>
          </a:lstStyle>
          <a:p>
            <a:endParaRPr lang="cs-CZ" dirty="0"/>
          </a:p>
        </p:txBody>
      </p:sp>
      <p:sp>
        <p:nvSpPr>
          <p:cNvPr id="10" name="bg object 16">
            <a:extLst>
              <a:ext uri="{FF2B5EF4-FFF2-40B4-BE49-F238E27FC236}">
                <a16:creationId xmlns:a16="http://schemas.microsoft.com/office/drawing/2014/main" id="{AC55E6EA-ED7A-9C3A-479C-6D31A293D897}"/>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10407760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Graf s komentářem">
    <p:spTree>
      <p:nvGrpSpPr>
        <p:cNvPr id="1" name=""/>
        <p:cNvGrpSpPr/>
        <p:nvPr/>
      </p:nvGrpSpPr>
      <p:grpSpPr>
        <a:xfrm>
          <a:off x="0" y="0"/>
          <a:ext cx="0" cy="0"/>
          <a:chOff x="0" y="0"/>
          <a:chExt cx="0" cy="0"/>
        </a:xfrm>
      </p:grpSpPr>
      <p:sp>
        <p:nvSpPr>
          <p:cNvPr id="8" name="Obdélník 7"/>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p:txBody>
          <a:bodyPr/>
          <a:lstStyle/>
          <a:p>
            <a:r>
              <a:rPr lang="cs-CZ" dirty="0"/>
              <a:t>Kliknutím lze upravit styl</a:t>
            </a:r>
          </a:p>
        </p:txBody>
      </p:sp>
      <p:sp>
        <p:nvSpPr>
          <p:cNvPr id="3" name="Zástupný symbol pro obsah 2"/>
          <p:cNvSpPr>
            <a:spLocks noGrp="1"/>
          </p:cNvSpPr>
          <p:nvPr>
            <p:ph idx="1" hasCustomPrompt="1"/>
          </p:nvPr>
        </p:nvSpPr>
        <p:spPr>
          <a:xfrm>
            <a:off x="7315200" y="1479154"/>
            <a:ext cx="4038599" cy="4874021"/>
          </a:xfrm>
        </p:spPr>
        <p:txBody>
          <a:bodyPr>
            <a:noAutofit/>
          </a:bodyPr>
          <a:lstStyle>
            <a:lvl1pPr marL="0" indent="0">
              <a:buFontTx/>
              <a:buNone/>
              <a:defRPr sz="1400"/>
            </a:lvl1pPr>
            <a:lvl2pPr>
              <a:defRPr sz="1800"/>
            </a:lvl2pPr>
            <a:lvl3pPr>
              <a:defRPr sz="1600"/>
            </a:lvl3pPr>
            <a:lvl4pPr>
              <a:defRPr sz="1400"/>
            </a:lvl4pPr>
            <a:lvl5pPr>
              <a:defRPr sz="1400"/>
            </a:lvl5pPr>
          </a:lstStyle>
          <a:p>
            <a:pPr lvl="0"/>
            <a:r>
              <a:rPr lang="cs-CZ" dirty="0"/>
              <a:t>Kliknutím lze upravit styly předlohy textu.</a:t>
            </a:r>
          </a:p>
        </p:txBody>
      </p:sp>
      <p:sp>
        <p:nvSpPr>
          <p:cNvPr id="5" name="Zástupný symbol pro zápatí 4"/>
          <p:cNvSpPr>
            <a:spLocks noGrp="1"/>
          </p:cNvSpPr>
          <p:nvPr>
            <p:ph type="ftr" sz="quarter" idx="11"/>
          </p:nvPr>
        </p:nvSpPr>
        <p:spPr/>
        <p:txBody>
          <a:bodyPr/>
          <a:lstStyle>
            <a:lvl1pPr>
              <a:defRPr sz="1000"/>
            </a:lvl1pPr>
          </a:lstStyle>
          <a:p>
            <a:r>
              <a:rPr lang="cs-CZ" dirty="0"/>
              <a:t>STEM/MARK</a:t>
            </a:r>
          </a:p>
        </p:txBody>
      </p:sp>
      <p:sp>
        <p:nvSpPr>
          <p:cNvPr id="6" name="Zástupný symbol pro číslo snímku 5"/>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10" name="Zástupný symbol pro graf 9"/>
          <p:cNvSpPr>
            <a:spLocks noGrp="1"/>
          </p:cNvSpPr>
          <p:nvPr>
            <p:ph type="chart" sz="quarter" idx="13"/>
          </p:nvPr>
        </p:nvSpPr>
        <p:spPr>
          <a:xfrm>
            <a:off x="838200" y="1460500"/>
            <a:ext cx="6372000" cy="4892675"/>
          </a:xfrm>
        </p:spPr>
        <p:txBody>
          <a:bodyPr tIns="72000" bIns="1080000" anchor="ctr"/>
          <a:lstStyle>
            <a:lvl1pPr marL="0" indent="0" algn="ctr">
              <a:buFontTx/>
              <a:buNone/>
              <a:defRPr/>
            </a:lvl1pPr>
          </a:lstStyle>
          <a:p>
            <a:endParaRPr lang="cs-CZ" dirty="0"/>
          </a:p>
        </p:txBody>
      </p:sp>
      <p:sp>
        <p:nvSpPr>
          <p:cNvPr id="7" name="bg object 16">
            <a:extLst>
              <a:ext uri="{FF2B5EF4-FFF2-40B4-BE49-F238E27FC236}">
                <a16:creationId xmlns:a16="http://schemas.microsoft.com/office/drawing/2014/main" id="{19F65208-65A4-4853-AD0D-D6321768233A}"/>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1746759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Dva obsahy">
    <p:spTree>
      <p:nvGrpSpPr>
        <p:cNvPr id="1" name=""/>
        <p:cNvGrpSpPr/>
        <p:nvPr/>
      </p:nvGrpSpPr>
      <p:grpSpPr>
        <a:xfrm>
          <a:off x="0" y="0"/>
          <a:ext cx="0" cy="0"/>
          <a:chOff x="0" y="0"/>
          <a:chExt cx="0" cy="0"/>
        </a:xfrm>
      </p:grpSpPr>
      <p:sp>
        <p:nvSpPr>
          <p:cNvPr id="8" name="Obdélník 7"/>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Zástupný symbol pro obsah 2"/>
          <p:cNvSpPr>
            <a:spLocks noGrp="1"/>
          </p:cNvSpPr>
          <p:nvPr>
            <p:ph sz="half" idx="1"/>
          </p:nvPr>
        </p:nvSpPr>
        <p:spPr>
          <a:xfrm>
            <a:off x="838200" y="1479154"/>
            <a:ext cx="5181600" cy="487719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obsah 3"/>
          <p:cNvSpPr>
            <a:spLocks noGrp="1"/>
          </p:cNvSpPr>
          <p:nvPr>
            <p:ph sz="half" idx="2"/>
          </p:nvPr>
        </p:nvSpPr>
        <p:spPr>
          <a:xfrm>
            <a:off x="6172200" y="1479154"/>
            <a:ext cx="5181600" cy="487719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zápatí 5"/>
          <p:cNvSpPr>
            <a:spLocks noGrp="1"/>
          </p:cNvSpPr>
          <p:nvPr>
            <p:ph type="ftr" sz="quarter" idx="11"/>
          </p:nvPr>
        </p:nvSpPr>
        <p:spPr/>
        <p:txBody>
          <a:bodyPr/>
          <a:lstStyle>
            <a:lvl1pPr>
              <a:defRPr sz="1000"/>
            </a:lvl1pPr>
          </a:lstStyle>
          <a:p>
            <a:r>
              <a:rPr lang="cs-CZ" dirty="0"/>
              <a:t>STEM/MARK</a:t>
            </a:r>
          </a:p>
        </p:txBody>
      </p:sp>
      <p:sp>
        <p:nvSpPr>
          <p:cNvPr id="7" name="Zástupný symbol pro číslo snímku 6"/>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10" name="Nadpis 9"/>
          <p:cNvSpPr>
            <a:spLocks noGrp="1"/>
          </p:cNvSpPr>
          <p:nvPr>
            <p:ph type="title"/>
          </p:nvPr>
        </p:nvSpPr>
        <p:spPr/>
        <p:txBody>
          <a:bodyPr/>
          <a:lstStyle/>
          <a:p>
            <a:r>
              <a:rPr lang="cs-CZ" dirty="0"/>
              <a:t>Kliknutím lze upravit styl</a:t>
            </a:r>
          </a:p>
        </p:txBody>
      </p:sp>
      <p:sp>
        <p:nvSpPr>
          <p:cNvPr id="5" name="bg object 16">
            <a:extLst>
              <a:ext uri="{FF2B5EF4-FFF2-40B4-BE49-F238E27FC236}">
                <a16:creationId xmlns:a16="http://schemas.microsoft.com/office/drawing/2014/main" id="{A40F62A8-714B-882E-2404-05037950D571}"/>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368613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va obsahy s nadpisy">
    <p:spTree>
      <p:nvGrpSpPr>
        <p:cNvPr id="1" name=""/>
        <p:cNvGrpSpPr/>
        <p:nvPr/>
      </p:nvGrpSpPr>
      <p:grpSpPr>
        <a:xfrm>
          <a:off x="0" y="0"/>
          <a:ext cx="0" cy="0"/>
          <a:chOff x="0" y="0"/>
          <a:chExt cx="0" cy="0"/>
        </a:xfrm>
      </p:grpSpPr>
      <p:sp>
        <p:nvSpPr>
          <p:cNvPr id="7" name="Obdélník 6"/>
          <p:cNvSpPr/>
          <p:nvPr userDrawn="1"/>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3" name="Zástupný symbol pro text 2"/>
          <p:cNvSpPr>
            <a:spLocks noGrp="1"/>
          </p:cNvSpPr>
          <p:nvPr>
            <p:ph type="body" idx="1" hasCustomPrompt="1"/>
          </p:nvPr>
        </p:nvSpPr>
        <p:spPr>
          <a:xfrm>
            <a:off x="839788" y="1472804"/>
            <a:ext cx="5157787" cy="584775"/>
          </a:xfrm>
        </p:spPr>
        <p:txBody>
          <a:bodyPr anchor="ctr">
            <a:noAutofit/>
          </a:bodyPr>
          <a:lstStyle>
            <a:lvl1pPr marL="0" marR="0" indent="0" algn="l" defTabSz="914400" rtl="0" eaLnBrk="1" fontAlgn="auto" latinLnBrk="0" hangingPunct="1">
              <a:lnSpc>
                <a:spcPct val="100000"/>
              </a:lnSpc>
              <a:spcBef>
                <a:spcPts val="0"/>
              </a:spcBef>
              <a:spcAft>
                <a:spcPts val="0"/>
              </a:spcAft>
              <a:buClr>
                <a:schemeClr val="tx2"/>
              </a:buClr>
              <a:buSzTx/>
              <a:buFontTx/>
              <a:buNone/>
              <a:tabLst/>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endParaRPr lang="en-US" dirty="0"/>
          </a:p>
        </p:txBody>
      </p:sp>
      <p:sp>
        <p:nvSpPr>
          <p:cNvPr id="4" name="Zástupný symbol pro obsah 3"/>
          <p:cNvSpPr>
            <a:spLocks noGrp="1"/>
          </p:cNvSpPr>
          <p:nvPr>
            <p:ph sz="half" idx="2"/>
          </p:nvPr>
        </p:nvSpPr>
        <p:spPr>
          <a:xfrm>
            <a:off x="839788" y="2186169"/>
            <a:ext cx="5157787" cy="4170182"/>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text 4"/>
          <p:cNvSpPr>
            <a:spLocks noGrp="1"/>
          </p:cNvSpPr>
          <p:nvPr>
            <p:ph type="body" sz="quarter" idx="3" hasCustomPrompt="1"/>
          </p:nvPr>
        </p:nvSpPr>
        <p:spPr>
          <a:xfrm>
            <a:off x="6172200" y="1472804"/>
            <a:ext cx="5183188" cy="584775"/>
          </a:xfrm>
        </p:spPr>
        <p:txBody>
          <a:bodyPr anchor="ctr">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p>
        </p:txBody>
      </p:sp>
      <p:sp>
        <p:nvSpPr>
          <p:cNvPr id="6" name="Zástupný symbol pro obsah 5"/>
          <p:cNvSpPr>
            <a:spLocks noGrp="1"/>
          </p:cNvSpPr>
          <p:nvPr>
            <p:ph sz="quarter" idx="4"/>
          </p:nvPr>
        </p:nvSpPr>
        <p:spPr>
          <a:xfrm>
            <a:off x="6172200" y="2186169"/>
            <a:ext cx="5183188" cy="4170182"/>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0" name="Nadpis 9"/>
          <p:cNvSpPr>
            <a:spLocks noGrp="1"/>
          </p:cNvSpPr>
          <p:nvPr>
            <p:ph type="title"/>
          </p:nvPr>
        </p:nvSpPr>
        <p:spPr/>
        <p:txBody>
          <a:bodyPr/>
          <a:lstStyle/>
          <a:p>
            <a:r>
              <a:rPr lang="cs-CZ" dirty="0"/>
              <a:t>Kliknutím lze upravit styl</a:t>
            </a:r>
          </a:p>
        </p:txBody>
      </p:sp>
      <p:sp>
        <p:nvSpPr>
          <p:cNvPr id="9" name="Zástupný symbol pro zápatí 4"/>
          <p:cNvSpPr>
            <a:spLocks noGrp="1"/>
          </p:cNvSpPr>
          <p:nvPr>
            <p:ph type="ftr" sz="quarter" idx="10"/>
          </p:nvPr>
        </p:nvSpPr>
        <p:spPr>
          <a:xfrm>
            <a:off x="1785896" y="6356350"/>
            <a:ext cx="7911777" cy="258365"/>
          </a:xfrm>
          <a:prstGeom prst="rect">
            <a:avLst/>
          </a:prstGeom>
        </p:spPr>
        <p:txBody>
          <a:bodyPr vert="horz" lIns="91440" tIns="45720" rIns="91440" bIns="45720" rtlCol="0" anchor="ctr"/>
          <a:lstStyle>
            <a:lvl1pPr algn="ctr">
              <a:defRPr sz="1000">
                <a:solidFill>
                  <a:schemeClr val="tx1"/>
                </a:solidFill>
              </a:defRPr>
            </a:lvl1pPr>
          </a:lstStyle>
          <a:p>
            <a:r>
              <a:rPr lang="cs-CZ" dirty="0"/>
              <a:t>STEM/MARK</a:t>
            </a:r>
          </a:p>
        </p:txBody>
      </p:sp>
      <p:sp>
        <p:nvSpPr>
          <p:cNvPr id="11" name="Zástupný symbol pro číslo snímku 5"/>
          <p:cNvSpPr>
            <a:spLocks noGrp="1"/>
          </p:cNvSpPr>
          <p:nvPr>
            <p:ph type="sldNum" sz="quarter" idx="11"/>
          </p:nvPr>
        </p:nvSpPr>
        <p:spPr>
          <a:xfrm>
            <a:off x="9991288" y="6350000"/>
            <a:ext cx="1362511" cy="258365"/>
          </a:xfrm>
          <a:prstGeom prst="rect">
            <a:avLst/>
          </a:prstGeom>
        </p:spPr>
        <p:txBody>
          <a:bodyPr vert="horz" lIns="91440" tIns="45720" rIns="91440" bIns="45720" rtlCol="0" anchor="ctr"/>
          <a:lstStyle>
            <a:lvl1pPr algn="r">
              <a:defRPr sz="1000">
                <a:solidFill>
                  <a:schemeClr val="tx1"/>
                </a:solidFill>
              </a:defRPr>
            </a:lvl1pPr>
          </a:lstStyle>
          <a:p>
            <a:fld id="{8A7AA762-EA47-416E-9E23-A6910279B348}" type="slidenum">
              <a:rPr lang="cs-CZ" smtClean="0"/>
              <a:pPr/>
              <a:t>‹#›</a:t>
            </a:fld>
            <a:endParaRPr lang="cs-CZ" dirty="0"/>
          </a:p>
        </p:txBody>
      </p:sp>
      <p:sp>
        <p:nvSpPr>
          <p:cNvPr id="8" name="bg object 16">
            <a:extLst>
              <a:ext uri="{FF2B5EF4-FFF2-40B4-BE49-F238E27FC236}">
                <a16:creationId xmlns:a16="http://schemas.microsoft.com/office/drawing/2014/main" id="{1C202638-19E6-4814-0D8A-F393905B37F8}"/>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186931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ři obsahy">
    <p:spTree>
      <p:nvGrpSpPr>
        <p:cNvPr id="1" name=""/>
        <p:cNvGrpSpPr/>
        <p:nvPr/>
      </p:nvGrpSpPr>
      <p:grpSpPr>
        <a:xfrm>
          <a:off x="0" y="0"/>
          <a:ext cx="0" cy="0"/>
          <a:chOff x="0" y="0"/>
          <a:chExt cx="0" cy="0"/>
        </a:xfrm>
      </p:grpSpPr>
      <p:sp>
        <p:nvSpPr>
          <p:cNvPr id="9" name="Obdélník 8"/>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cs-CZ" dirty="0"/>
          </a:p>
        </p:txBody>
      </p:sp>
      <p:sp>
        <p:nvSpPr>
          <p:cNvPr id="4" name="Zástupný symbol pro obsah 3"/>
          <p:cNvSpPr>
            <a:spLocks noGrp="1"/>
          </p:cNvSpPr>
          <p:nvPr>
            <p:ph sz="half" idx="2"/>
          </p:nvPr>
        </p:nvSpPr>
        <p:spPr>
          <a:xfrm>
            <a:off x="839789" y="1476462"/>
            <a:ext cx="3394076" cy="4879889"/>
          </a:xfrm>
          <a:noFill/>
        </p:spPr>
        <p:txBody>
          <a:bodyPr lIns="180000" tIns="108000" rIns="72000" bIns="216000">
            <a:noAutofit/>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obsah 5"/>
          <p:cNvSpPr>
            <a:spLocks noGrp="1"/>
          </p:cNvSpPr>
          <p:nvPr>
            <p:ph sz="quarter" idx="4"/>
          </p:nvPr>
        </p:nvSpPr>
        <p:spPr>
          <a:xfrm>
            <a:off x="4398167" y="1476462"/>
            <a:ext cx="3395665" cy="4879889"/>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5" name="Zástupný symbol pro obsah 5"/>
          <p:cNvSpPr>
            <a:spLocks noGrp="1"/>
          </p:cNvSpPr>
          <p:nvPr>
            <p:ph sz="quarter" idx="10"/>
          </p:nvPr>
        </p:nvSpPr>
        <p:spPr>
          <a:xfrm>
            <a:off x="7958135" y="1476462"/>
            <a:ext cx="3395665" cy="4879889"/>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0" name="Nadpis 9"/>
          <p:cNvSpPr>
            <a:spLocks noGrp="1"/>
          </p:cNvSpPr>
          <p:nvPr>
            <p:ph type="title"/>
          </p:nvPr>
        </p:nvSpPr>
        <p:spPr/>
        <p:txBody>
          <a:bodyPr/>
          <a:lstStyle/>
          <a:p>
            <a:r>
              <a:rPr lang="cs-CZ" dirty="0"/>
              <a:t>Kliknutím lze upravit styl</a:t>
            </a:r>
          </a:p>
        </p:txBody>
      </p:sp>
      <p:sp>
        <p:nvSpPr>
          <p:cNvPr id="12" name="Zástupný symbol pro zápatí 4"/>
          <p:cNvSpPr>
            <a:spLocks noGrp="1"/>
          </p:cNvSpPr>
          <p:nvPr>
            <p:ph type="ftr" sz="quarter" idx="3"/>
          </p:nvPr>
        </p:nvSpPr>
        <p:spPr>
          <a:xfrm>
            <a:off x="1785896" y="6356350"/>
            <a:ext cx="7911777" cy="258365"/>
          </a:xfrm>
          <a:prstGeom prst="rect">
            <a:avLst/>
          </a:prstGeom>
        </p:spPr>
        <p:txBody>
          <a:bodyPr vert="horz" lIns="91440" tIns="45720" rIns="91440" bIns="45720" rtlCol="0" anchor="ctr"/>
          <a:lstStyle>
            <a:lvl1pPr algn="ctr">
              <a:defRPr sz="1000">
                <a:solidFill>
                  <a:schemeClr val="tx1"/>
                </a:solidFill>
              </a:defRPr>
            </a:lvl1pPr>
          </a:lstStyle>
          <a:p>
            <a:r>
              <a:rPr lang="cs-CZ" dirty="0"/>
              <a:t>STEM/MARK</a:t>
            </a:r>
          </a:p>
        </p:txBody>
      </p:sp>
      <p:sp>
        <p:nvSpPr>
          <p:cNvPr id="13" name="Zástupný symbol pro číslo snímku 5"/>
          <p:cNvSpPr>
            <a:spLocks noGrp="1"/>
          </p:cNvSpPr>
          <p:nvPr>
            <p:ph type="sldNum" sz="quarter" idx="13"/>
          </p:nvPr>
        </p:nvSpPr>
        <p:spPr>
          <a:xfrm>
            <a:off x="9991288" y="6350000"/>
            <a:ext cx="1362511" cy="258365"/>
          </a:xfrm>
          <a:prstGeom prst="rect">
            <a:avLst/>
          </a:prstGeom>
        </p:spPr>
        <p:txBody>
          <a:bodyPr vert="horz" lIns="91440" tIns="45720" rIns="91440" bIns="45720" rtlCol="0" anchor="ctr"/>
          <a:lstStyle>
            <a:lvl1pPr algn="r">
              <a:defRPr sz="1000">
                <a:solidFill>
                  <a:schemeClr val="tx1"/>
                </a:solidFill>
              </a:defRPr>
            </a:lvl1pPr>
          </a:lstStyle>
          <a:p>
            <a:fld id="{8A7AA762-EA47-416E-9E23-A6910279B348}" type="slidenum">
              <a:rPr lang="cs-CZ" smtClean="0"/>
              <a:pPr/>
              <a:t>‹#›</a:t>
            </a:fld>
            <a:endParaRPr lang="cs-CZ" dirty="0"/>
          </a:p>
        </p:txBody>
      </p:sp>
      <p:sp>
        <p:nvSpPr>
          <p:cNvPr id="3" name="bg object 16">
            <a:extLst>
              <a:ext uri="{FF2B5EF4-FFF2-40B4-BE49-F238E27FC236}">
                <a16:creationId xmlns:a16="http://schemas.microsoft.com/office/drawing/2014/main" id="{F62CC9ED-E47A-C8DD-D505-148BB12C552D}"/>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21621652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ři obsahy s nadpisy">
    <p:spTree>
      <p:nvGrpSpPr>
        <p:cNvPr id="1" name=""/>
        <p:cNvGrpSpPr/>
        <p:nvPr/>
      </p:nvGrpSpPr>
      <p:grpSpPr>
        <a:xfrm>
          <a:off x="0" y="0"/>
          <a:ext cx="0" cy="0"/>
          <a:chOff x="0" y="0"/>
          <a:chExt cx="0" cy="0"/>
        </a:xfrm>
      </p:grpSpPr>
      <p:sp>
        <p:nvSpPr>
          <p:cNvPr id="9" name="Obdélník 8"/>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cs-CZ" dirty="0"/>
          </a:p>
        </p:txBody>
      </p:sp>
      <p:sp>
        <p:nvSpPr>
          <p:cNvPr id="4" name="Zástupný symbol pro obsah 3"/>
          <p:cNvSpPr>
            <a:spLocks noGrp="1"/>
          </p:cNvSpPr>
          <p:nvPr>
            <p:ph sz="half" idx="2"/>
          </p:nvPr>
        </p:nvSpPr>
        <p:spPr>
          <a:xfrm>
            <a:off x="839789" y="2186169"/>
            <a:ext cx="3394076" cy="4170182"/>
          </a:xfrm>
          <a:noFill/>
        </p:spPr>
        <p:txBody>
          <a:bodyPr lIns="180000" tIns="108000" rIns="72000" bIns="216000">
            <a:noAutofit/>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obsah 5"/>
          <p:cNvSpPr>
            <a:spLocks noGrp="1"/>
          </p:cNvSpPr>
          <p:nvPr>
            <p:ph sz="quarter" idx="4"/>
          </p:nvPr>
        </p:nvSpPr>
        <p:spPr>
          <a:xfrm>
            <a:off x="4398167" y="2186169"/>
            <a:ext cx="3395665" cy="4170182"/>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15" name="Zástupný symbol pro obsah 5"/>
          <p:cNvSpPr>
            <a:spLocks noGrp="1"/>
          </p:cNvSpPr>
          <p:nvPr>
            <p:ph sz="quarter" idx="10"/>
          </p:nvPr>
        </p:nvSpPr>
        <p:spPr>
          <a:xfrm>
            <a:off x="7958135" y="2186169"/>
            <a:ext cx="3395665" cy="4170182"/>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3" name="Zástupný symbol pro text 2"/>
          <p:cNvSpPr>
            <a:spLocks noGrp="1"/>
          </p:cNvSpPr>
          <p:nvPr>
            <p:ph type="body" idx="1" hasCustomPrompt="1"/>
          </p:nvPr>
        </p:nvSpPr>
        <p:spPr>
          <a:xfrm>
            <a:off x="839789" y="1472804"/>
            <a:ext cx="3394076" cy="584775"/>
          </a:xfrm>
        </p:spPr>
        <p:txBody>
          <a:bodyPr anchor="ctr">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p>
        </p:txBody>
      </p:sp>
      <p:sp>
        <p:nvSpPr>
          <p:cNvPr id="10" name="Nadpis 9"/>
          <p:cNvSpPr>
            <a:spLocks noGrp="1"/>
          </p:cNvSpPr>
          <p:nvPr>
            <p:ph type="title"/>
          </p:nvPr>
        </p:nvSpPr>
        <p:spPr/>
        <p:txBody>
          <a:bodyPr/>
          <a:lstStyle/>
          <a:p>
            <a:r>
              <a:rPr lang="cs-CZ" dirty="0"/>
              <a:t>Kliknutím lze upravit styl</a:t>
            </a:r>
          </a:p>
        </p:txBody>
      </p:sp>
      <p:sp>
        <p:nvSpPr>
          <p:cNvPr id="16" name="Zástupný symbol pro text 2"/>
          <p:cNvSpPr>
            <a:spLocks noGrp="1"/>
          </p:cNvSpPr>
          <p:nvPr>
            <p:ph type="body" idx="11" hasCustomPrompt="1"/>
          </p:nvPr>
        </p:nvSpPr>
        <p:spPr>
          <a:xfrm>
            <a:off x="4399756" y="1472804"/>
            <a:ext cx="3394076" cy="584775"/>
          </a:xfrm>
        </p:spPr>
        <p:txBody>
          <a:bodyPr anchor="ctr">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p>
        </p:txBody>
      </p:sp>
      <p:sp>
        <p:nvSpPr>
          <p:cNvPr id="17" name="Zástupný symbol pro text 2"/>
          <p:cNvSpPr>
            <a:spLocks noGrp="1"/>
          </p:cNvSpPr>
          <p:nvPr>
            <p:ph type="body" idx="12" hasCustomPrompt="1"/>
          </p:nvPr>
        </p:nvSpPr>
        <p:spPr>
          <a:xfrm>
            <a:off x="7958135" y="1472804"/>
            <a:ext cx="3394076" cy="584775"/>
          </a:xfrm>
        </p:spPr>
        <p:txBody>
          <a:bodyPr anchor="ctr">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p>
        </p:txBody>
      </p:sp>
      <p:sp>
        <p:nvSpPr>
          <p:cNvPr id="12" name="Zástupný symbol pro zápatí 4"/>
          <p:cNvSpPr>
            <a:spLocks noGrp="1"/>
          </p:cNvSpPr>
          <p:nvPr>
            <p:ph type="ftr" sz="quarter" idx="3"/>
          </p:nvPr>
        </p:nvSpPr>
        <p:spPr>
          <a:xfrm>
            <a:off x="1785896" y="6356350"/>
            <a:ext cx="7911777" cy="258365"/>
          </a:xfrm>
          <a:prstGeom prst="rect">
            <a:avLst/>
          </a:prstGeom>
        </p:spPr>
        <p:txBody>
          <a:bodyPr vert="horz" lIns="91440" tIns="45720" rIns="91440" bIns="45720" rtlCol="0" anchor="ctr"/>
          <a:lstStyle>
            <a:lvl1pPr algn="ctr">
              <a:defRPr sz="1000">
                <a:solidFill>
                  <a:schemeClr val="tx1"/>
                </a:solidFill>
              </a:defRPr>
            </a:lvl1pPr>
          </a:lstStyle>
          <a:p>
            <a:r>
              <a:rPr lang="cs-CZ" dirty="0"/>
              <a:t>STEM/MARK</a:t>
            </a:r>
          </a:p>
        </p:txBody>
      </p:sp>
      <p:sp>
        <p:nvSpPr>
          <p:cNvPr id="13" name="Zástupný symbol pro číslo snímku 5"/>
          <p:cNvSpPr>
            <a:spLocks noGrp="1"/>
          </p:cNvSpPr>
          <p:nvPr>
            <p:ph type="sldNum" sz="quarter" idx="13"/>
          </p:nvPr>
        </p:nvSpPr>
        <p:spPr>
          <a:xfrm>
            <a:off x="9991288" y="6350000"/>
            <a:ext cx="1362511" cy="258365"/>
          </a:xfrm>
          <a:prstGeom prst="rect">
            <a:avLst/>
          </a:prstGeom>
        </p:spPr>
        <p:txBody>
          <a:bodyPr vert="horz" lIns="91440" tIns="45720" rIns="91440" bIns="45720" rtlCol="0" anchor="ctr"/>
          <a:lstStyle>
            <a:lvl1pPr algn="r">
              <a:defRPr sz="1000">
                <a:solidFill>
                  <a:schemeClr val="tx1"/>
                </a:solidFill>
              </a:defRPr>
            </a:lvl1pPr>
          </a:lstStyle>
          <a:p>
            <a:fld id="{8A7AA762-EA47-416E-9E23-A6910279B348}" type="slidenum">
              <a:rPr lang="cs-CZ" smtClean="0"/>
              <a:pPr/>
              <a:t>‹#›</a:t>
            </a:fld>
            <a:endParaRPr lang="cs-CZ" dirty="0"/>
          </a:p>
        </p:txBody>
      </p:sp>
      <p:sp>
        <p:nvSpPr>
          <p:cNvPr id="5" name="bg object 16">
            <a:extLst>
              <a:ext uri="{FF2B5EF4-FFF2-40B4-BE49-F238E27FC236}">
                <a16:creationId xmlns:a16="http://schemas.microsoft.com/office/drawing/2014/main" id="{FC83A8B9-29A8-A90C-7CDF-4CC48EE56DC2}"/>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22404656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Dva obsahy">
    <p:spTree>
      <p:nvGrpSpPr>
        <p:cNvPr id="1" name=""/>
        <p:cNvGrpSpPr/>
        <p:nvPr/>
      </p:nvGrpSpPr>
      <p:grpSpPr>
        <a:xfrm>
          <a:off x="0" y="0"/>
          <a:ext cx="0" cy="0"/>
          <a:chOff x="0" y="0"/>
          <a:chExt cx="0" cy="0"/>
        </a:xfrm>
      </p:grpSpPr>
      <p:sp>
        <p:nvSpPr>
          <p:cNvPr id="8" name="Obdélník 7"/>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Zástupný symbol pro obsah 2"/>
          <p:cNvSpPr>
            <a:spLocks noGrp="1"/>
          </p:cNvSpPr>
          <p:nvPr>
            <p:ph sz="half" idx="1"/>
          </p:nvPr>
        </p:nvSpPr>
        <p:spPr>
          <a:xfrm>
            <a:off x="838200" y="1479154"/>
            <a:ext cx="3400425" cy="487719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obsah 3"/>
          <p:cNvSpPr>
            <a:spLocks noGrp="1"/>
          </p:cNvSpPr>
          <p:nvPr>
            <p:ph sz="half" idx="2"/>
          </p:nvPr>
        </p:nvSpPr>
        <p:spPr>
          <a:xfrm>
            <a:off x="4410075" y="1479154"/>
            <a:ext cx="6943725" cy="487719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6" name="Zástupný symbol pro zápatí 5"/>
          <p:cNvSpPr>
            <a:spLocks noGrp="1"/>
          </p:cNvSpPr>
          <p:nvPr>
            <p:ph type="ftr" sz="quarter" idx="11"/>
          </p:nvPr>
        </p:nvSpPr>
        <p:spPr/>
        <p:txBody>
          <a:bodyPr/>
          <a:lstStyle>
            <a:lvl1pPr>
              <a:defRPr sz="1000"/>
            </a:lvl1pPr>
          </a:lstStyle>
          <a:p>
            <a:r>
              <a:rPr lang="cs-CZ" dirty="0"/>
              <a:t>STEM/MARK</a:t>
            </a:r>
          </a:p>
        </p:txBody>
      </p:sp>
      <p:sp>
        <p:nvSpPr>
          <p:cNvPr id="7" name="Zástupný symbol pro číslo snímku 6"/>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10" name="Nadpis 9"/>
          <p:cNvSpPr>
            <a:spLocks noGrp="1"/>
          </p:cNvSpPr>
          <p:nvPr>
            <p:ph type="title"/>
          </p:nvPr>
        </p:nvSpPr>
        <p:spPr/>
        <p:txBody>
          <a:bodyPr/>
          <a:lstStyle/>
          <a:p>
            <a:r>
              <a:rPr lang="cs-CZ" dirty="0"/>
              <a:t>Kliknutím lze upravit styl</a:t>
            </a:r>
          </a:p>
        </p:txBody>
      </p:sp>
      <p:sp>
        <p:nvSpPr>
          <p:cNvPr id="5" name="bg object 16">
            <a:extLst>
              <a:ext uri="{FF2B5EF4-FFF2-40B4-BE49-F238E27FC236}">
                <a16:creationId xmlns:a16="http://schemas.microsoft.com/office/drawing/2014/main" id="{6D248A51-443C-BCEA-37B5-61D840BEAF14}"/>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37741188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kontakty_CZ">
    <p:spTree>
      <p:nvGrpSpPr>
        <p:cNvPr id="1" name=""/>
        <p:cNvGrpSpPr/>
        <p:nvPr/>
      </p:nvGrpSpPr>
      <p:grpSpPr>
        <a:xfrm>
          <a:off x="0" y="0"/>
          <a:ext cx="0" cy="0"/>
          <a:chOff x="0" y="0"/>
          <a:chExt cx="0" cy="0"/>
        </a:xfrm>
      </p:grpSpPr>
      <p:sp>
        <p:nvSpPr>
          <p:cNvPr id="6" name="Obdélník 5"/>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p:txBody>
          <a:bodyPr/>
          <a:lstStyle/>
          <a:p>
            <a:r>
              <a:rPr lang="cs-CZ" dirty="0"/>
              <a:t>Kliknutím lze upravit styl</a:t>
            </a:r>
          </a:p>
        </p:txBody>
      </p:sp>
      <p:sp>
        <p:nvSpPr>
          <p:cNvPr id="4" name="Zástupný symbol pro zápatí 3"/>
          <p:cNvSpPr>
            <a:spLocks noGrp="1"/>
          </p:cNvSpPr>
          <p:nvPr>
            <p:ph type="ftr" sz="quarter" idx="11"/>
          </p:nvPr>
        </p:nvSpPr>
        <p:spPr/>
        <p:txBody>
          <a:bodyPr/>
          <a:lstStyle>
            <a:lvl1pPr>
              <a:defRPr sz="1000"/>
            </a:lvl1pPr>
          </a:lstStyle>
          <a:p>
            <a:r>
              <a:rPr lang="cs-CZ" dirty="0"/>
              <a:t>STEM/MARK</a:t>
            </a:r>
          </a:p>
        </p:txBody>
      </p:sp>
      <p:sp>
        <p:nvSpPr>
          <p:cNvPr id="5" name="Zástupný symbol pro číslo snímku 4"/>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pic>
        <p:nvPicPr>
          <p:cNvPr id="8" name="Picture 7">
            <a:extLst>
              <a:ext uri="{FF2B5EF4-FFF2-40B4-BE49-F238E27FC236}">
                <a16:creationId xmlns:a16="http://schemas.microsoft.com/office/drawing/2014/main" id="{C0AE92FF-D833-4D9B-BF65-3AEDF9F4C1F9}"/>
              </a:ext>
            </a:extLst>
          </p:cNvPr>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8570976" y="4218392"/>
            <a:ext cx="2669560" cy="3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ástupný obsah 1">
            <a:extLst>
              <a:ext uri="{FF2B5EF4-FFF2-40B4-BE49-F238E27FC236}">
                <a16:creationId xmlns:a16="http://schemas.microsoft.com/office/drawing/2014/main" id="{3C5CF03F-493D-4287-AFFC-A5B04CB3C410}"/>
              </a:ext>
            </a:extLst>
          </p:cNvPr>
          <p:cNvSpPr>
            <a:spLocks noGrp="1"/>
          </p:cNvSpPr>
          <p:nvPr>
            <p:ph sz="half" idx="1" hasCustomPrompt="1"/>
          </p:nvPr>
        </p:nvSpPr>
        <p:spPr>
          <a:xfrm>
            <a:off x="3310128" y="2404872"/>
            <a:ext cx="2709672" cy="3951478"/>
          </a:xfrm>
        </p:spPr>
        <p:txBody>
          <a:bodyPr/>
          <a:lstStyle>
            <a:lvl1pPr>
              <a:defRPr/>
            </a:lvl1pPr>
          </a:lstStyle>
          <a:p>
            <a:pPr>
              <a:spcBef>
                <a:spcPts val="0"/>
              </a:spcBef>
            </a:pPr>
            <a:r>
              <a:rPr lang="cs-CZ" b="1" dirty="0"/>
              <a:t>Jan Tuček</a:t>
            </a:r>
          </a:p>
          <a:p>
            <a:pPr>
              <a:spcBef>
                <a:spcPts val="0"/>
              </a:spcBef>
            </a:pPr>
            <a:r>
              <a:rPr lang="cs-CZ" dirty="0" err="1"/>
              <a:t>Director</a:t>
            </a:r>
            <a:endParaRPr lang="en-US" dirty="0"/>
          </a:p>
          <a:p>
            <a:pPr>
              <a:spcBef>
                <a:spcPts val="0"/>
              </a:spcBef>
            </a:pPr>
            <a:endParaRPr lang="en-US" dirty="0"/>
          </a:p>
          <a:p>
            <a:pPr>
              <a:spcBef>
                <a:spcPts val="0"/>
              </a:spcBef>
            </a:pPr>
            <a:r>
              <a:rPr lang="cs-CZ" dirty="0"/>
              <a:t>+420 ​724 433 888</a:t>
            </a:r>
          </a:p>
          <a:p>
            <a:pPr>
              <a:spcBef>
                <a:spcPts val="0"/>
              </a:spcBef>
            </a:pPr>
            <a:r>
              <a:rPr lang="cs-CZ" dirty="0"/>
              <a:t>tucek@stemmark.cz</a:t>
            </a:r>
          </a:p>
        </p:txBody>
      </p:sp>
      <p:sp>
        <p:nvSpPr>
          <p:cNvPr id="14" name="Obdélník 13"/>
          <p:cNvSpPr/>
          <p:nvPr userDrawn="1"/>
        </p:nvSpPr>
        <p:spPr>
          <a:xfrm>
            <a:off x="8019876" y="4697835"/>
            <a:ext cx="3338818" cy="1384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i-FI" sz="1400" dirty="0">
                <a:solidFill>
                  <a:schemeClr val="tx1"/>
                </a:solidFill>
              </a:rPr>
              <a:t>Smrčkova 2485/4</a:t>
            </a:r>
            <a:br>
              <a:rPr lang="fi-FI" sz="1400" dirty="0">
                <a:solidFill>
                  <a:schemeClr val="tx1"/>
                </a:solidFill>
              </a:rPr>
            </a:br>
            <a:r>
              <a:rPr lang="fi-FI" sz="1400" dirty="0">
                <a:solidFill>
                  <a:schemeClr val="tx1"/>
                </a:solidFill>
              </a:rPr>
              <a:t>180 00 Praha 8</a:t>
            </a:r>
          </a:p>
          <a:p>
            <a:pPr algn="r"/>
            <a:endParaRPr lang="fi-FI" sz="1400" dirty="0">
              <a:solidFill>
                <a:schemeClr val="tx1"/>
              </a:solidFill>
            </a:endParaRPr>
          </a:p>
          <a:p>
            <a:pPr algn="r"/>
            <a:r>
              <a:rPr lang="fi-FI" sz="1400" dirty="0">
                <a:solidFill>
                  <a:schemeClr val="tx1"/>
                </a:solidFill>
              </a:rPr>
              <a:t>www.stemmark.cz</a:t>
            </a:r>
          </a:p>
          <a:p>
            <a:pPr algn="r"/>
            <a:r>
              <a:rPr lang="fi-FI" sz="1400" dirty="0">
                <a:solidFill>
                  <a:schemeClr val="tx1"/>
                </a:solidFill>
              </a:rPr>
              <a:t>linkedin.com/company/stemmark</a:t>
            </a:r>
          </a:p>
          <a:p>
            <a:pPr algn="r"/>
            <a:r>
              <a:rPr lang="fi-FI" sz="1400" dirty="0">
                <a:solidFill>
                  <a:schemeClr val="tx1"/>
                </a:solidFill>
              </a:rPr>
              <a:t>facebook.com/stemmark</a:t>
            </a:r>
          </a:p>
        </p:txBody>
      </p:sp>
    </p:spTree>
    <p:extLst>
      <p:ext uri="{BB962C8B-B14F-4D97-AF65-F5344CB8AC3E}">
        <p14:creationId xmlns:p14="http://schemas.microsoft.com/office/powerpoint/2010/main" val="18431452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ulky">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5792105"/>
      </p:ext>
    </p:extLst>
  </p:cSld>
  <p:clrMapOvr>
    <a:masterClrMapping/>
  </p:clrMapOvr>
  <p:extLst>
    <p:ext uri="{DCECCB84-F9BA-43D5-87BE-67443E8EF086}">
      <p15:sldGuideLst xmlns:p15="http://schemas.microsoft.com/office/powerpoint/2012/main">
        <p15:guide id="1" orient="horz" pos="2154">
          <p15:clr>
            <a:srgbClr val="FBAE40"/>
          </p15:clr>
        </p15:guide>
        <p15:guide id="2" pos="3855">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Nadpis, obsah a obrázek">
    <p:spTree>
      <p:nvGrpSpPr>
        <p:cNvPr id="1" name=""/>
        <p:cNvGrpSpPr/>
        <p:nvPr/>
      </p:nvGrpSpPr>
      <p:grpSpPr>
        <a:xfrm>
          <a:off x="0" y="0"/>
          <a:ext cx="0" cy="0"/>
          <a:chOff x="0" y="0"/>
          <a:chExt cx="0" cy="0"/>
        </a:xfrm>
      </p:grpSpPr>
      <p:sp>
        <p:nvSpPr>
          <p:cNvPr id="9" name="Obdélník 8"/>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p:txBody>
          <a:bodyPr/>
          <a:lstStyle/>
          <a:p>
            <a:r>
              <a:rPr lang="cs-CZ"/>
              <a:t>Kliknutím lze upravit styl.</a:t>
            </a:r>
            <a:endParaRPr lang="cs-CZ" dirty="0"/>
          </a:p>
        </p:txBody>
      </p:sp>
      <p:sp>
        <p:nvSpPr>
          <p:cNvPr id="3" name="Zástupný symbol pro obsah 2"/>
          <p:cNvSpPr>
            <a:spLocks noGrp="1"/>
          </p:cNvSpPr>
          <p:nvPr>
            <p:ph idx="1"/>
          </p:nvPr>
        </p:nvSpPr>
        <p:spPr>
          <a:xfrm>
            <a:off x="838200" y="1479154"/>
            <a:ext cx="6372000" cy="487291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zápatí 4"/>
          <p:cNvSpPr>
            <a:spLocks noGrp="1"/>
          </p:cNvSpPr>
          <p:nvPr>
            <p:ph type="ftr" sz="quarter" idx="11"/>
          </p:nvPr>
        </p:nvSpPr>
        <p:spPr/>
        <p:txBody>
          <a:bodyPr/>
          <a:lstStyle>
            <a:lvl1pPr>
              <a:defRPr sz="1000"/>
            </a:lvl1pPr>
          </a:lstStyle>
          <a:p>
            <a:r>
              <a:rPr lang="cs-CZ" dirty="0"/>
              <a:t>STEM/MARK</a:t>
            </a:r>
          </a:p>
        </p:txBody>
      </p:sp>
      <p:sp>
        <p:nvSpPr>
          <p:cNvPr id="6" name="Zástupný symbol pro číslo snímku 5"/>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8" name="Zástupný symbol pro obrázek 7"/>
          <p:cNvSpPr>
            <a:spLocks noGrp="1"/>
          </p:cNvSpPr>
          <p:nvPr>
            <p:ph type="pic" sz="quarter" idx="13"/>
          </p:nvPr>
        </p:nvSpPr>
        <p:spPr>
          <a:xfrm>
            <a:off x="7315200" y="1479068"/>
            <a:ext cx="4876800" cy="4874106"/>
          </a:xfrm>
        </p:spPr>
        <p:txBody>
          <a:bodyPr anchor="ctr"/>
          <a:lstStyle>
            <a:lvl1pPr marL="0" indent="0" algn="ctr">
              <a:buNone/>
              <a:defRPr/>
            </a:lvl1pPr>
          </a:lstStyle>
          <a:p>
            <a:r>
              <a:rPr lang="cs-CZ" dirty="0"/>
              <a:t>Kliknutím na ikonu přidáte obrázek.</a:t>
            </a:r>
          </a:p>
        </p:txBody>
      </p:sp>
      <p:sp>
        <p:nvSpPr>
          <p:cNvPr id="10" name="bg object 16">
            <a:extLst>
              <a:ext uri="{FF2B5EF4-FFF2-40B4-BE49-F238E27FC236}">
                <a16:creationId xmlns:a16="http://schemas.microsoft.com/office/drawing/2014/main" id="{AC55E6EA-ED7A-9C3A-479C-6D31A293D897}"/>
              </a:ext>
            </a:extLst>
          </p:cNvPr>
          <p:cNvSpPr/>
          <p:nvPr/>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
        <p:nvSpPr>
          <p:cNvPr id="4" name="Obdélník 3">
            <a:extLst>
              <a:ext uri="{FF2B5EF4-FFF2-40B4-BE49-F238E27FC236}">
                <a16:creationId xmlns:a16="http://schemas.microsoft.com/office/drawing/2014/main" id="{49F9857D-2F53-7F56-BB85-05F393D1DDD0}"/>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bg object 16">
            <a:extLst>
              <a:ext uri="{FF2B5EF4-FFF2-40B4-BE49-F238E27FC236}">
                <a16:creationId xmlns:a16="http://schemas.microsoft.com/office/drawing/2014/main" id="{9C45214F-EAA3-05F2-809B-53EEB312DB7E}"/>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7356601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řehled kapitol">
    <p:spTree>
      <p:nvGrpSpPr>
        <p:cNvPr id="1" name=""/>
        <p:cNvGrpSpPr/>
        <p:nvPr/>
      </p:nvGrpSpPr>
      <p:grpSpPr>
        <a:xfrm>
          <a:off x="0" y="0"/>
          <a:ext cx="0" cy="0"/>
          <a:chOff x="0" y="0"/>
          <a:chExt cx="0" cy="0"/>
        </a:xfrm>
      </p:grpSpPr>
      <p:sp>
        <p:nvSpPr>
          <p:cNvPr id="2" name="Obdélník 1">
            <a:extLst>
              <a:ext uri="{FF2B5EF4-FFF2-40B4-BE49-F238E27FC236}">
                <a16:creationId xmlns:a16="http://schemas.microsoft.com/office/drawing/2014/main" id="{4FC922C8-88A5-22EE-655A-A8226495AC73}"/>
              </a:ext>
            </a:extLst>
          </p:cNvPr>
          <p:cNvSpPr/>
          <p:nvPr userDrawn="1"/>
        </p:nvSpPr>
        <p:spPr>
          <a:xfrm>
            <a:off x="-1" y="2408240"/>
            <a:ext cx="10268465" cy="3833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4" name="Nadpis 3"/>
          <p:cNvSpPr>
            <a:spLocks noGrp="1"/>
          </p:cNvSpPr>
          <p:nvPr>
            <p:ph type="title"/>
          </p:nvPr>
        </p:nvSpPr>
        <p:spPr>
          <a:xfrm>
            <a:off x="838200" y="2644181"/>
            <a:ext cx="8788400" cy="985439"/>
          </a:xfrm>
        </p:spPr>
        <p:txBody>
          <a:bodyPr/>
          <a:lstStyle>
            <a:lvl1pPr>
              <a:defRPr sz="2400" b="1">
                <a:solidFill>
                  <a:schemeClr val="tx2"/>
                </a:solidFill>
              </a:defRPr>
            </a:lvl1pPr>
          </a:lstStyle>
          <a:p>
            <a:r>
              <a:rPr lang="cs-CZ" dirty="0"/>
              <a:t>Kliknutím lze upravit styl</a:t>
            </a:r>
          </a:p>
        </p:txBody>
      </p:sp>
      <p:sp>
        <p:nvSpPr>
          <p:cNvPr id="12" name="Zástupný symbol pro obsah 11"/>
          <p:cNvSpPr>
            <a:spLocks noGrp="1"/>
          </p:cNvSpPr>
          <p:nvPr>
            <p:ph sz="quarter" idx="10" hasCustomPrompt="1"/>
          </p:nvPr>
        </p:nvSpPr>
        <p:spPr>
          <a:xfrm>
            <a:off x="838200" y="3629620"/>
            <a:ext cx="8788400" cy="2148881"/>
          </a:xfrm>
        </p:spPr>
        <p:txBody>
          <a:bodyPr>
            <a:noAutofit/>
          </a:bodyPr>
          <a:lstStyle>
            <a:lvl1pPr marL="0" indent="0">
              <a:spcAft>
                <a:spcPts val="597"/>
              </a:spcAft>
              <a:buNone/>
              <a:tabLst>
                <a:tab pos="6952983" algn="l"/>
              </a:tabLst>
              <a:defRPr sz="1600">
                <a:solidFill>
                  <a:schemeClr val="tx1"/>
                </a:solidFill>
              </a:defRPr>
            </a:lvl1pPr>
            <a:lvl2pPr marL="454278" indent="0">
              <a:buNone/>
              <a:defRPr sz="1788"/>
            </a:lvl2pPr>
            <a:lvl3pPr marL="908557" indent="0">
              <a:buNone/>
              <a:defRPr sz="1590"/>
            </a:lvl3pPr>
            <a:lvl4pPr marL="1362835" indent="0">
              <a:buNone/>
              <a:defRPr sz="1392"/>
            </a:lvl4pPr>
            <a:lvl5pPr marL="1817114" indent="0">
              <a:buNone/>
              <a:defRPr sz="1392"/>
            </a:lvl5pPr>
          </a:lstStyle>
          <a:p>
            <a:pPr lvl="0"/>
            <a:r>
              <a:rPr lang="cs-CZ" dirty="0"/>
              <a:t>Upravte styly předlohy textu</a:t>
            </a:r>
          </a:p>
        </p:txBody>
      </p:sp>
    </p:spTree>
    <p:extLst>
      <p:ext uri="{BB962C8B-B14F-4D97-AF65-F5344CB8AC3E}">
        <p14:creationId xmlns:p14="http://schemas.microsoft.com/office/powerpoint/2010/main" val="793040667"/>
      </p:ext>
    </p:extLst>
  </p:cSld>
  <p:clrMapOvr>
    <a:masterClrMapping/>
  </p:clrMapOvr>
  <p:extLst>
    <p:ext uri="{DCECCB84-F9BA-43D5-87BE-67443E8EF086}">
      <p15:sldGuideLst xmlns:p15="http://schemas.microsoft.com/office/powerpoint/2012/main">
        <p15:guide id="1" orient="horz" pos="2155">
          <p15:clr>
            <a:srgbClr val="FBAE40"/>
          </p15:clr>
        </p15:guide>
        <p15:guide id="2" pos="3855">
          <p15:clr>
            <a:srgbClr val="FBAE40"/>
          </p15:clr>
        </p15:guide>
        <p15:guide id="3" orient="horz" pos="4241">
          <p15:clr>
            <a:srgbClr val="FBAE40"/>
          </p15:clr>
        </p15:guide>
        <p15:guide id="4" pos="181">
          <p15:clr>
            <a:srgbClr val="FBAE40"/>
          </p15:clr>
        </p15:guide>
        <p15:guide id="5" pos="7438">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va obsahy">
    <p:spTree>
      <p:nvGrpSpPr>
        <p:cNvPr id="1" name=""/>
        <p:cNvGrpSpPr/>
        <p:nvPr/>
      </p:nvGrpSpPr>
      <p:grpSpPr>
        <a:xfrm>
          <a:off x="0" y="0"/>
          <a:ext cx="0" cy="0"/>
          <a:chOff x="0" y="0"/>
          <a:chExt cx="0" cy="0"/>
        </a:xfrm>
      </p:grpSpPr>
      <p:sp>
        <p:nvSpPr>
          <p:cNvPr id="8" name="Obdélník 7"/>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Zástupný symbol pro obsah 2"/>
          <p:cNvSpPr>
            <a:spLocks noGrp="1"/>
          </p:cNvSpPr>
          <p:nvPr>
            <p:ph sz="half" idx="1"/>
          </p:nvPr>
        </p:nvSpPr>
        <p:spPr>
          <a:xfrm>
            <a:off x="838200" y="1479154"/>
            <a:ext cx="5181600" cy="487719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4" name="Zástupný symbol pro obsah 3"/>
          <p:cNvSpPr>
            <a:spLocks noGrp="1"/>
          </p:cNvSpPr>
          <p:nvPr>
            <p:ph sz="half" idx="2"/>
          </p:nvPr>
        </p:nvSpPr>
        <p:spPr>
          <a:xfrm>
            <a:off x="6172200" y="1479154"/>
            <a:ext cx="5181600" cy="4877196"/>
          </a:xfrm>
        </p:spPr>
        <p:txBody>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6" name="Zástupný symbol pro zápatí 5"/>
          <p:cNvSpPr>
            <a:spLocks noGrp="1"/>
          </p:cNvSpPr>
          <p:nvPr>
            <p:ph type="ftr" sz="quarter" idx="11"/>
          </p:nvPr>
        </p:nvSpPr>
        <p:spPr/>
        <p:txBody>
          <a:bodyPr/>
          <a:lstStyle>
            <a:lvl1pPr>
              <a:defRPr sz="1000"/>
            </a:lvl1pPr>
          </a:lstStyle>
          <a:p>
            <a:r>
              <a:rPr lang="cs-CZ" dirty="0"/>
              <a:t>STEM/MARK</a:t>
            </a:r>
          </a:p>
        </p:txBody>
      </p:sp>
      <p:sp>
        <p:nvSpPr>
          <p:cNvPr id="7" name="Zástupný symbol pro číslo snímku 6"/>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10" name="Nadpis 9"/>
          <p:cNvSpPr>
            <a:spLocks noGrp="1"/>
          </p:cNvSpPr>
          <p:nvPr>
            <p:ph type="title"/>
          </p:nvPr>
        </p:nvSpPr>
        <p:spPr/>
        <p:txBody>
          <a:bodyPr/>
          <a:lstStyle/>
          <a:p>
            <a:r>
              <a:rPr lang="cs-CZ"/>
              <a:t>Kliknutím lze upravit styl.</a:t>
            </a:r>
            <a:endParaRPr lang="cs-CZ" dirty="0"/>
          </a:p>
        </p:txBody>
      </p:sp>
      <p:sp>
        <p:nvSpPr>
          <p:cNvPr id="5" name="bg object 16">
            <a:extLst>
              <a:ext uri="{FF2B5EF4-FFF2-40B4-BE49-F238E27FC236}">
                <a16:creationId xmlns:a16="http://schemas.microsoft.com/office/drawing/2014/main" id="{A40F62A8-714B-882E-2404-05037950D571}"/>
              </a:ext>
            </a:extLst>
          </p:cNvPr>
          <p:cNvSpPr/>
          <p:nvPr/>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
        <p:nvSpPr>
          <p:cNvPr id="2" name="Obdélník 1">
            <a:extLst>
              <a:ext uri="{FF2B5EF4-FFF2-40B4-BE49-F238E27FC236}">
                <a16:creationId xmlns:a16="http://schemas.microsoft.com/office/drawing/2014/main" id="{0BBFB273-0466-FB86-F900-AFA9AC102FA6}"/>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bg object 16">
            <a:extLst>
              <a:ext uri="{FF2B5EF4-FFF2-40B4-BE49-F238E27FC236}">
                <a16:creationId xmlns:a16="http://schemas.microsoft.com/office/drawing/2014/main" id="{1657B7AF-1B81-ED29-5284-87BCA21CAD1E}"/>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996764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Dva obsahy s nadpisy">
    <p:spTree>
      <p:nvGrpSpPr>
        <p:cNvPr id="1" name=""/>
        <p:cNvGrpSpPr/>
        <p:nvPr/>
      </p:nvGrpSpPr>
      <p:grpSpPr>
        <a:xfrm>
          <a:off x="0" y="0"/>
          <a:ext cx="0" cy="0"/>
          <a:chOff x="0" y="0"/>
          <a:chExt cx="0" cy="0"/>
        </a:xfrm>
      </p:grpSpPr>
      <p:sp>
        <p:nvSpPr>
          <p:cNvPr id="7" name="Obdélník 6"/>
          <p:cNvSpPr/>
          <p:nvPr/>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3" name="Zástupný symbol pro text 2"/>
          <p:cNvSpPr>
            <a:spLocks noGrp="1"/>
          </p:cNvSpPr>
          <p:nvPr>
            <p:ph type="body" idx="1" hasCustomPrompt="1"/>
          </p:nvPr>
        </p:nvSpPr>
        <p:spPr>
          <a:xfrm>
            <a:off x="839788" y="1472804"/>
            <a:ext cx="5157787" cy="584775"/>
          </a:xfrm>
        </p:spPr>
        <p:txBody>
          <a:bodyPr anchor="ctr">
            <a:noAutofit/>
          </a:bodyPr>
          <a:lstStyle>
            <a:lvl1pPr marL="0" marR="0" indent="0" algn="l" defTabSz="914400" rtl="0" eaLnBrk="1" fontAlgn="auto" latinLnBrk="0" hangingPunct="1">
              <a:lnSpc>
                <a:spcPct val="100000"/>
              </a:lnSpc>
              <a:spcBef>
                <a:spcPts val="0"/>
              </a:spcBef>
              <a:spcAft>
                <a:spcPts val="0"/>
              </a:spcAft>
              <a:buClr>
                <a:schemeClr val="tx2"/>
              </a:buClr>
              <a:buSzTx/>
              <a:buFontTx/>
              <a:buNone/>
              <a:tabLst/>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endParaRPr lang="en-US" dirty="0"/>
          </a:p>
        </p:txBody>
      </p:sp>
      <p:sp>
        <p:nvSpPr>
          <p:cNvPr id="4" name="Zástupný symbol pro obsah 3"/>
          <p:cNvSpPr>
            <a:spLocks noGrp="1"/>
          </p:cNvSpPr>
          <p:nvPr>
            <p:ph sz="half" idx="2"/>
          </p:nvPr>
        </p:nvSpPr>
        <p:spPr>
          <a:xfrm>
            <a:off x="839788" y="2186169"/>
            <a:ext cx="5157787" cy="4170182"/>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5" name="Zástupný symbol pro text 4"/>
          <p:cNvSpPr>
            <a:spLocks noGrp="1"/>
          </p:cNvSpPr>
          <p:nvPr>
            <p:ph type="body" sz="quarter" idx="3" hasCustomPrompt="1"/>
          </p:nvPr>
        </p:nvSpPr>
        <p:spPr>
          <a:xfrm>
            <a:off x="6172200" y="1472804"/>
            <a:ext cx="5183188" cy="584775"/>
          </a:xfrm>
        </p:spPr>
        <p:txBody>
          <a:bodyPr anchor="ctr">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p>
        </p:txBody>
      </p:sp>
      <p:sp>
        <p:nvSpPr>
          <p:cNvPr id="6" name="Zástupný symbol pro obsah 5"/>
          <p:cNvSpPr>
            <a:spLocks noGrp="1"/>
          </p:cNvSpPr>
          <p:nvPr>
            <p:ph sz="quarter" idx="4"/>
          </p:nvPr>
        </p:nvSpPr>
        <p:spPr>
          <a:xfrm>
            <a:off x="6172200" y="2186169"/>
            <a:ext cx="5183188" cy="4170182"/>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Nadpis 9"/>
          <p:cNvSpPr>
            <a:spLocks noGrp="1"/>
          </p:cNvSpPr>
          <p:nvPr>
            <p:ph type="title"/>
          </p:nvPr>
        </p:nvSpPr>
        <p:spPr/>
        <p:txBody>
          <a:bodyPr/>
          <a:lstStyle/>
          <a:p>
            <a:r>
              <a:rPr lang="cs-CZ"/>
              <a:t>Kliknutím lze upravit styl.</a:t>
            </a:r>
            <a:endParaRPr lang="cs-CZ" dirty="0"/>
          </a:p>
        </p:txBody>
      </p:sp>
      <p:sp>
        <p:nvSpPr>
          <p:cNvPr id="9" name="Zástupný symbol pro zápatí 4"/>
          <p:cNvSpPr>
            <a:spLocks noGrp="1"/>
          </p:cNvSpPr>
          <p:nvPr>
            <p:ph type="ftr" sz="quarter" idx="10"/>
          </p:nvPr>
        </p:nvSpPr>
        <p:spPr>
          <a:xfrm>
            <a:off x="1785896" y="6356350"/>
            <a:ext cx="7911777" cy="258365"/>
          </a:xfrm>
          <a:prstGeom prst="rect">
            <a:avLst/>
          </a:prstGeom>
        </p:spPr>
        <p:txBody>
          <a:bodyPr vert="horz" lIns="91440" tIns="45720" rIns="91440" bIns="45720" rtlCol="0" anchor="ctr"/>
          <a:lstStyle>
            <a:lvl1pPr algn="ctr">
              <a:defRPr sz="1000">
                <a:solidFill>
                  <a:schemeClr val="tx1"/>
                </a:solidFill>
              </a:defRPr>
            </a:lvl1pPr>
          </a:lstStyle>
          <a:p>
            <a:r>
              <a:rPr lang="cs-CZ" dirty="0"/>
              <a:t>STEM/MARK</a:t>
            </a:r>
          </a:p>
        </p:txBody>
      </p:sp>
      <p:sp>
        <p:nvSpPr>
          <p:cNvPr id="11" name="Zástupný symbol pro číslo snímku 5"/>
          <p:cNvSpPr>
            <a:spLocks noGrp="1"/>
          </p:cNvSpPr>
          <p:nvPr>
            <p:ph type="sldNum" sz="quarter" idx="11"/>
          </p:nvPr>
        </p:nvSpPr>
        <p:spPr>
          <a:xfrm>
            <a:off x="9991288" y="6350000"/>
            <a:ext cx="1362511" cy="258365"/>
          </a:xfrm>
          <a:prstGeom prst="rect">
            <a:avLst/>
          </a:prstGeom>
        </p:spPr>
        <p:txBody>
          <a:bodyPr vert="horz" lIns="91440" tIns="45720" rIns="91440" bIns="45720" rtlCol="0" anchor="ctr"/>
          <a:lstStyle>
            <a:lvl1pPr algn="r">
              <a:defRPr sz="1000">
                <a:solidFill>
                  <a:schemeClr val="tx1"/>
                </a:solidFill>
              </a:defRPr>
            </a:lvl1pPr>
          </a:lstStyle>
          <a:p>
            <a:fld id="{8A7AA762-EA47-416E-9E23-A6910279B348}" type="slidenum">
              <a:rPr lang="cs-CZ" smtClean="0"/>
              <a:pPr/>
              <a:t>‹#›</a:t>
            </a:fld>
            <a:endParaRPr lang="cs-CZ" dirty="0"/>
          </a:p>
        </p:txBody>
      </p:sp>
      <p:sp>
        <p:nvSpPr>
          <p:cNvPr id="8" name="bg object 16">
            <a:extLst>
              <a:ext uri="{FF2B5EF4-FFF2-40B4-BE49-F238E27FC236}">
                <a16:creationId xmlns:a16="http://schemas.microsoft.com/office/drawing/2014/main" id="{1C202638-19E6-4814-0D8A-F393905B37F8}"/>
              </a:ext>
            </a:extLst>
          </p:cNvPr>
          <p:cNvSpPr/>
          <p:nvPr/>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
        <p:nvSpPr>
          <p:cNvPr id="2" name="Obdélník 1">
            <a:extLst>
              <a:ext uri="{FF2B5EF4-FFF2-40B4-BE49-F238E27FC236}">
                <a16:creationId xmlns:a16="http://schemas.microsoft.com/office/drawing/2014/main" id="{B8AB3DC2-252B-B3B7-6ABF-3B54EE75E1E4}"/>
              </a:ext>
            </a:extLst>
          </p:cNvPr>
          <p:cNvSpPr/>
          <p:nvPr userDrawn="1"/>
        </p:nvSpPr>
        <p:spPr>
          <a:xfrm>
            <a:off x="-1"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solidFill>
                <a:schemeClr val="tx1"/>
              </a:solidFill>
            </a:endParaRPr>
          </a:p>
        </p:txBody>
      </p:sp>
      <p:sp>
        <p:nvSpPr>
          <p:cNvPr id="12" name="bg object 16">
            <a:extLst>
              <a:ext uri="{FF2B5EF4-FFF2-40B4-BE49-F238E27FC236}">
                <a16:creationId xmlns:a16="http://schemas.microsoft.com/office/drawing/2014/main" id="{97BBA964-E78A-0425-822D-0BDB26D0238D}"/>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175429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ři obsahy">
    <p:spTree>
      <p:nvGrpSpPr>
        <p:cNvPr id="1" name=""/>
        <p:cNvGrpSpPr/>
        <p:nvPr/>
      </p:nvGrpSpPr>
      <p:grpSpPr>
        <a:xfrm>
          <a:off x="0" y="0"/>
          <a:ext cx="0" cy="0"/>
          <a:chOff x="0" y="0"/>
          <a:chExt cx="0" cy="0"/>
        </a:xfrm>
      </p:grpSpPr>
      <p:sp>
        <p:nvSpPr>
          <p:cNvPr id="9" name="Obdélník 8"/>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cs-CZ" dirty="0"/>
          </a:p>
        </p:txBody>
      </p:sp>
      <p:sp>
        <p:nvSpPr>
          <p:cNvPr id="4" name="Zástupný symbol pro obsah 3"/>
          <p:cNvSpPr>
            <a:spLocks noGrp="1"/>
          </p:cNvSpPr>
          <p:nvPr>
            <p:ph sz="half" idx="2"/>
          </p:nvPr>
        </p:nvSpPr>
        <p:spPr>
          <a:xfrm>
            <a:off x="839789" y="1476462"/>
            <a:ext cx="3394076" cy="4879889"/>
          </a:xfrm>
          <a:noFill/>
        </p:spPr>
        <p:txBody>
          <a:bodyPr lIns="180000" tIns="108000" rIns="72000" bIns="216000">
            <a:noAutofit/>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6" name="Zástupný symbol pro obsah 5"/>
          <p:cNvSpPr>
            <a:spLocks noGrp="1"/>
          </p:cNvSpPr>
          <p:nvPr>
            <p:ph sz="quarter" idx="4"/>
          </p:nvPr>
        </p:nvSpPr>
        <p:spPr>
          <a:xfrm>
            <a:off x="4398167" y="1476462"/>
            <a:ext cx="3395665" cy="4879889"/>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Zástupný symbol pro obsah 5"/>
          <p:cNvSpPr>
            <a:spLocks noGrp="1"/>
          </p:cNvSpPr>
          <p:nvPr>
            <p:ph sz="quarter" idx="10"/>
          </p:nvPr>
        </p:nvSpPr>
        <p:spPr>
          <a:xfrm>
            <a:off x="7958135" y="1476462"/>
            <a:ext cx="3395665" cy="4879889"/>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0" name="Nadpis 9"/>
          <p:cNvSpPr>
            <a:spLocks noGrp="1"/>
          </p:cNvSpPr>
          <p:nvPr>
            <p:ph type="title"/>
          </p:nvPr>
        </p:nvSpPr>
        <p:spPr/>
        <p:txBody>
          <a:bodyPr/>
          <a:lstStyle/>
          <a:p>
            <a:r>
              <a:rPr lang="cs-CZ"/>
              <a:t>Kliknutím lze upravit styl.</a:t>
            </a:r>
            <a:endParaRPr lang="cs-CZ" dirty="0"/>
          </a:p>
        </p:txBody>
      </p:sp>
      <p:sp>
        <p:nvSpPr>
          <p:cNvPr id="12" name="Zástupný symbol pro zápatí 4"/>
          <p:cNvSpPr>
            <a:spLocks noGrp="1"/>
          </p:cNvSpPr>
          <p:nvPr>
            <p:ph type="ftr" sz="quarter" idx="3"/>
          </p:nvPr>
        </p:nvSpPr>
        <p:spPr>
          <a:xfrm>
            <a:off x="1785896" y="6356350"/>
            <a:ext cx="7911777" cy="258365"/>
          </a:xfrm>
          <a:prstGeom prst="rect">
            <a:avLst/>
          </a:prstGeom>
        </p:spPr>
        <p:txBody>
          <a:bodyPr vert="horz" lIns="91440" tIns="45720" rIns="91440" bIns="45720" rtlCol="0" anchor="ctr"/>
          <a:lstStyle>
            <a:lvl1pPr algn="ctr">
              <a:defRPr sz="1000">
                <a:solidFill>
                  <a:schemeClr val="tx1"/>
                </a:solidFill>
              </a:defRPr>
            </a:lvl1pPr>
          </a:lstStyle>
          <a:p>
            <a:r>
              <a:rPr lang="cs-CZ" dirty="0"/>
              <a:t>STEM/MARK</a:t>
            </a:r>
          </a:p>
        </p:txBody>
      </p:sp>
      <p:sp>
        <p:nvSpPr>
          <p:cNvPr id="13" name="Zástupný symbol pro číslo snímku 5"/>
          <p:cNvSpPr>
            <a:spLocks noGrp="1"/>
          </p:cNvSpPr>
          <p:nvPr>
            <p:ph type="sldNum" sz="quarter" idx="13"/>
          </p:nvPr>
        </p:nvSpPr>
        <p:spPr>
          <a:xfrm>
            <a:off x="9991288" y="6350000"/>
            <a:ext cx="1362511" cy="258365"/>
          </a:xfrm>
          <a:prstGeom prst="rect">
            <a:avLst/>
          </a:prstGeom>
        </p:spPr>
        <p:txBody>
          <a:bodyPr vert="horz" lIns="91440" tIns="45720" rIns="91440" bIns="45720" rtlCol="0" anchor="ctr"/>
          <a:lstStyle>
            <a:lvl1pPr algn="r">
              <a:defRPr sz="1000">
                <a:solidFill>
                  <a:schemeClr val="tx1"/>
                </a:solidFill>
              </a:defRPr>
            </a:lvl1pPr>
          </a:lstStyle>
          <a:p>
            <a:fld id="{8A7AA762-EA47-416E-9E23-A6910279B348}" type="slidenum">
              <a:rPr lang="cs-CZ" smtClean="0"/>
              <a:pPr/>
              <a:t>‹#›</a:t>
            </a:fld>
            <a:endParaRPr lang="cs-CZ" dirty="0"/>
          </a:p>
        </p:txBody>
      </p:sp>
      <p:sp>
        <p:nvSpPr>
          <p:cNvPr id="3" name="bg object 16">
            <a:extLst>
              <a:ext uri="{FF2B5EF4-FFF2-40B4-BE49-F238E27FC236}">
                <a16:creationId xmlns:a16="http://schemas.microsoft.com/office/drawing/2014/main" id="{F62CC9ED-E47A-C8DD-D505-148BB12C552D}"/>
              </a:ext>
            </a:extLst>
          </p:cNvPr>
          <p:cNvSpPr/>
          <p:nvPr/>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
        <p:nvSpPr>
          <p:cNvPr id="2" name="Obdélník 1">
            <a:extLst>
              <a:ext uri="{FF2B5EF4-FFF2-40B4-BE49-F238E27FC236}">
                <a16:creationId xmlns:a16="http://schemas.microsoft.com/office/drawing/2014/main" id="{824C3025-7DCC-17CC-86D1-9F554CAE5FAD}"/>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cs-CZ" dirty="0"/>
          </a:p>
        </p:txBody>
      </p:sp>
      <p:sp>
        <p:nvSpPr>
          <p:cNvPr id="5" name="bg object 16">
            <a:extLst>
              <a:ext uri="{FF2B5EF4-FFF2-40B4-BE49-F238E27FC236}">
                <a16:creationId xmlns:a16="http://schemas.microsoft.com/office/drawing/2014/main" id="{5C576CC5-052B-BF56-9852-E4780588B577}"/>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401146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ři obsahy s nadpisy">
    <p:spTree>
      <p:nvGrpSpPr>
        <p:cNvPr id="1" name=""/>
        <p:cNvGrpSpPr/>
        <p:nvPr/>
      </p:nvGrpSpPr>
      <p:grpSpPr>
        <a:xfrm>
          <a:off x="0" y="0"/>
          <a:ext cx="0" cy="0"/>
          <a:chOff x="0" y="0"/>
          <a:chExt cx="0" cy="0"/>
        </a:xfrm>
      </p:grpSpPr>
      <p:sp>
        <p:nvSpPr>
          <p:cNvPr id="9" name="Obdélník 8"/>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cs-CZ" dirty="0"/>
          </a:p>
        </p:txBody>
      </p:sp>
      <p:sp>
        <p:nvSpPr>
          <p:cNvPr id="4" name="Zástupný symbol pro obsah 3"/>
          <p:cNvSpPr>
            <a:spLocks noGrp="1"/>
          </p:cNvSpPr>
          <p:nvPr>
            <p:ph sz="half" idx="2"/>
          </p:nvPr>
        </p:nvSpPr>
        <p:spPr>
          <a:xfrm>
            <a:off x="839789" y="2186169"/>
            <a:ext cx="3394076" cy="4170182"/>
          </a:xfrm>
          <a:noFill/>
        </p:spPr>
        <p:txBody>
          <a:bodyPr lIns="180000" tIns="108000" rIns="72000" bIns="216000">
            <a:noAutofit/>
          </a:bodyPr>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6" name="Zástupný symbol pro obsah 5"/>
          <p:cNvSpPr>
            <a:spLocks noGrp="1"/>
          </p:cNvSpPr>
          <p:nvPr>
            <p:ph sz="quarter" idx="4"/>
          </p:nvPr>
        </p:nvSpPr>
        <p:spPr>
          <a:xfrm>
            <a:off x="4398167" y="2186169"/>
            <a:ext cx="3395665" cy="4170182"/>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15" name="Zástupný symbol pro obsah 5"/>
          <p:cNvSpPr>
            <a:spLocks noGrp="1"/>
          </p:cNvSpPr>
          <p:nvPr>
            <p:ph sz="quarter" idx="10"/>
          </p:nvPr>
        </p:nvSpPr>
        <p:spPr>
          <a:xfrm>
            <a:off x="7958135" y="2186169"/>
            <a:ext cx="3395665" cy="4170182"/>
          </a:xfrm>
          <a:noFill/>
        </p:spPr>
        <p:txBody>
          <a:bodyPr lIns="180000" tIns="108000" rIns="72000" bIns="216000"/>
          <a:lstStyle>
            <a:lvl2pPr>
              <a:buClr>
                <a:schemeClr val="tx2"/>
              </a:buClr>
              <a:defRPr/>
            </a:lvl2pPr>
            <a:lvl3pPr>
              <a:buClr>
                <a:schemeClr val="tx2"/>
              </a:buClr>
              <a:defRPr/>
            </a:lvl3pPr>
            <a:lvl4pPr>
              <a:buClr>
                <a:schemeClr val="tx2"/>
              </a:buClr>
              <a:defRPr/>
            </a:lvl4pPr>
            <a:lvl5pPr>
              <a:buClr>
                <a:schemeClr val="tx2"/>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cs-CZ" dirty="0"/>
          </a:p>
        </p:txBody>
      </p:sp>
      <p:sp>
        <p:nvSpPr>
          <p:cNvPr id="3" name="Zástupný symbol pro text 2"/>
          <p:cNvSpPr>
            <a:spLocks noGrp="1"/>
          </p:cNvSpPr>
          <p:nvPr>
            <p:ph type="body" idx="1" hasCustomPrompt="1"/>
          </p:nvPr>
        </p:nvSpPr>
        <p:spPr>
          <a:xfrm>
            <a:off x="839789" y="1472804"/>
            <a:ext cx="3394076" cy="584775"/>
          </a:xfrm>
        </p:spPr>
        <p:txBody>
          <a:bodyPr anchor="ctr">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p>
        </p:txBody>
      </p:sp>
      <p:sp>
        <p:nvSpPr>
          <p:cNvPr id="10" name="Nadpis 9"/>
          <p:cNvSpPr>
            <a:spLocks noGrp="1"/>
          </p:cNvSpPr>
          <p:nvPr>
            <p:ph type="title"/>
          </p:nvPr>
        </p:nvSpPr>
        <p:spPr/>
        <p:txBody>
          <a:bodyPr/>
          <a:lstStyle/>
          <a:p>
            <a:r>
              <a:rPr lang="cs-CZ"/>
              <a:t>Kliknutím lze upravit styl.</a:t>
            </a:r>
            <a:endParaRPr lang="cs-CZ" dirty="0"/>
          </a:p>
        </p:txBody>
      </p:sp>
      <p:sp>
        <p:nvSpPr>
          <p:cNvPr id="16" name="Zástupný symbol pro text 2"/>
          <p:cNvSpPr>
            <a:spLocks noGrp="1"/>
          </p:cNvSpPr>
          <p:nvPr>
            <p:ph type="body" idx="11" hasCustomPrompt="1"/>
          </p:nvPr>
        </p:nvSpPr>
        <p:spPr>
          <a:xfrm>
            <a:off x="4399756" y="1472804"/>
            <a:ext cx="3394076" cy="584775"/>
          </a:xfrm>
        </p:spPr>
        <p:txBody>
          <a:bodyPr anchor="ctr">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p>
        </p:txBody>
      </p:sp>
      <p:sp>
        <p:nvSpPr>
          <p:cNvPr id="17" name="Zástupný symbol pro text 2"/>
          <p:cNvSpPr>
            <a:spLocks noGrp="1"/>
          </p:cNvSpPr>
          <p:nvPr>
            <p:ph type="body" idx="12" hasCustomPrompt="1"/>
          </p:nvPr>
        </p:nvSpPr>
        <p:spPr>
          <a:xfrm>
            <a:off x="7958135" y="1472804"/>
            <a:ext cx="3394076" cy="584775"/>
          </a:xfrm>
        </p:spPr>
        <p:txBody>
          <a:bodyPr anchor="ctr">
            <a:no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dirty="0"/>
              <a:t>Nadpis</a:t>
            </a:r>
          </a:p>
        </p:txBody>
      </p:sp>
      <p:sp>
        <p:nvSpPr>
          <p:cNvPr id="12" name="Zástupný symbol pro zápatí 4"/>
          <p:cNvSpPr>
            <a:spLocks noGrp="1"/>
          </p:cNvSpPr>
          <p:nvPr>
            <p:ph type="ftr" sz="quarter" idx="3"/>
          </p:nvPr>
        </p:nvSpPr>
        <p:spPr>
          <a:xfrm>
            <a:off x="1785896" y="6356350"/>
            <a:ext cx="7911777" cy="258365"/>
          </a:xfrm>
          <a:prstGeom prst="rect">
            <a:avLst/>
          </a:prstGeom>
        </p:spPr>
        <p:txBody>
          <a:bodyPr vert="horz" lIns="91440" tIns="45720" rIns="91440" bIns="45720" rtlCol="0" anchor="ctr"/>
          <a:lstStyle>
            <a:lvl1pPr algn="ctr">
              <a:defRPr sz="1000">
                <a:solidFill>
                  <a:schemeClr val="tx1"/>
                </a:solidFill>
              </a:defRPr>
            </a:lvl1pPr>
          </a:lstStyle>
          <a:p>
            <a:r>
              <a:rPr lang="cs-CZ" dirty="0"/>
              <a:t>STEM/MARK</a:t>
            </a:r>
          </a:p>
        </p:txBody>
      </p:sp>
      <p:sp>
        <p:nvSpPr>
          <p:cNvPr id="13" name="Zástupný symbol pro číslo snímku 5"/>
          <p:cNvSpPr>
            <a:spLocks noGrp="1"/>
          </p:cNvSpPr>
          <p:nvPr>
            <p:ph type="sldNum" sz="quarter" idx="13"/>
          </p:nvPr>
        </p:nvSpPr>
        <p:spPr>
          <a:xfrm>
            <a:off x="9991288" y="6350000"/>
            <a:ext cx="1362511" cy="258365"/>
          </a:xfrm>
          <a:prstGeom prst="rect">
            <a:avLst/>
          </a:prstGeom>
        </p:spPr>
        <p:txBody>
          <a:bodyPr vert="horz" lIns="91440" tIns="45720" rIns="91440" bIns="45720" rtlCol="0" anchor="ctr"/>
          <a:lstStyle>
            <a:lvl1pPr algn="r">
              <a:defRPr sz="1000">
                <a:solidFill>
                  <a:schemeClr val="tx1"/>
                </a:solidFill>
              </a:defRPr>
            </a:lvl1pPr>
          </a:lstStyle>
          <a:p>
            <a:fld id="{8A7AA762-EA47-416E-9E23-A6910279B348}" type="slidenum">
              <a:rPr lang="cs-CZ" smtClean="0"/>
              <a:pPr/>
              <a:t>‹#›</a:t>
            </a:fld>
            <a:endParaRPr lang="cs-CZ" dirty="0"/>
          </a:p>
        </p:txBody>
      </p:sp>
      <p:sp>
        <p:nvSpPr>
          <p:cNvPr id="5" name="bg object 16">
            <a:extLst>
              <a:ext uri="{FF2B5EF4-FFF2-40B4-BE49-F238E27FC236}">
                <a16:creationId xmlns:a16="http://schemas.microsoft.com/office/drawing/2014/main" id="{FC83A8B9-29A8-A90C-7CDF-4CC48EE56DC2}"/>
              </a:ext>
            </a:extLst>
          </p:cNvPr>
          <p:cNvSpPr/>
          <p:nvPr/>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
        <p:nvSpPr>
          <p:cNvPr id="2" name="Obdélník 1">
            <a:extLst>
              <a:ext uri="{FF2B5EF4-FFF2-40B4-BE49-F238E27FC236}">
                <a16:creationId xmlns:a16="http://schemas.microsoft.com/office/drawing/2014/main" id="{48E2F4AB-3930-10F4-0B8A-9067AB0F4E07}"/>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cs-CZ" dirty="0"/>
          </a:p>
        </p:txBody>
      </p:sp>
      <p:sp>
        <p:nvSpPr>
          <p:cNvPr id="7" name="bg object 16">
            <a:extLst>
              <a:ext uri="{FF2B5EF4-FFF2-40B4-BE49-F238E27FC236}">
                <a16:creationId xmlns:a16="http://schemas.microsoft.com/office/drawing/2014/main" id="{17C076F5-8C8B-362C-A091-0202D58011F2}"/>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4103811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6" name="Obdélník 5"/>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p:txBody>
          <a:bodyPr/>
          <a:lstStyle/>
          <a:p>
            <a:r>
              <a:rPr lang="cs-CZ"/>
              <a:t>Kliknutím lze upravit styl.</a:t>
            </a:r>
            <a:endParaRPr lang="cs-CZ" dirty="0"/>
          </a:p>
        </p:txBody>
      </p:sp>
      <p:sp>
        <p:nvSpPr>
          <p:cNvPr id="4" name="Zástupný symbol pro zápatí 3"/>
          <p:cNvSpPr>
            <a:spLocks noGrp="1"/>
          </p:cNvSpPr>
          <p:nvPr>
            <p:ph type="ftr" sz="quarter" idx="11"/>
          </p:nvPr>
        </p:nvSpPr>
        <p:spPr/>
        <p:txBody>
          <a:bodyPr/>
          <a:lstStyle>
            <a:lvl1pPr>
              <a:defRPr sz="1000"/>
            </a:lvl1pPr>
          </a:lstStyle>
          <a:p>
            <a:r>
              <a:rPr lang="cs-CZ" dirty="0"/>
              <a:t>STEM/MARK</a:t>
            </a:r>
          </a:p>
        </p:txBody>
      </p:sp>
      <p:sp>
        <p:nvSpPr>
          <p:cNvPr id="5" name="Zástupný symbol pro číslo snímku 4"/>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7" name="bg object 16">
            <a:extLst>
              <a:ext uri="{FF2B5EF4-FFF2-40B4-BE49-F238E27FC236}">
                <a16:creationId xmlns:a16="http://schemas.microsoft.com/office/drawing/2014/main" id="{97A5B19E-F885-33BC-4FF5-ED579D314D0B}"/>
              </a:ext>
            </a:extLst>
          </p:cNvPr>
          <p:cNvSpPr/>
          <p:nvPr/>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
        <p:nvSpPr>
          <p:cNvPr id="3" name="Obdélník 2">
            <a:extLst>
              <a:ext uri="{FF2B5EF4-FFF2-40B4-BE49-F238E27FC236}">
                <a16:creationId xmlns:a16="http://schemas.microsoft.com/office/drawing/2014/main" id="{EFF304A7-DB86-8D23-D97D-E877E4298D47}"/>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bg object 16">
            <a:extLst>
              <a:ext uri="{FF2B5EF4-FFF2-40B4-BE49-F238E27FC236}">
                <a16:creationId xmlns:a16="http://schemas.microsoft.com/office/drawing/2014/main" id="{ECC8107B-3E5A-8948-B5A2-F7CFDA310B0F}"/>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2397089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5" name="Obdélník 4"/>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3" name="Zástupný symbol pro zápatí 2"/>
          <p:cNvSpPr>
            <a:spLocks noGrp="1"/>
          </p:cNvSpPr>
          <p:nvPr>
            <p:ph type="ftr" sz="quarter" idx="11"/>
          </p:nvPr>
        </p:nvSpPr>
        <p:spPr/>
        <p:txBody>
          <a:bodyPr/>
          <a:lstStyle>
            <a:lvl1pPr>
              <a:defRPr sz="1000"/>
            </a:lvl1pPr>
          </a:lstStyle>
          <a:p>
            <a:r>
              <a:rPr lang="cs-CZ" dirty="0"/>
              <a:t>STEM/MARK</a:t>
            </a:r>
          </a:p>
        </p:txBody>
      </p:sp>
      <p:sp>
        <p:nvSpPr>
          <p:cNvPr id="4" name="Zástupný symbol pro číslo snímku 3"/>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sp>
        <p:nvSpPr>
          <p:cNvPr id="6" name="bg object 16">
            <a:extLst>
              <a:ext uri="{FF2B5EF4-FFF2-40B4-BE49-F238E27FC236}">
                <a16:creationId xmlns:a16="http://schemas.microsoft.com/office/drawing/2014/main" id="{599517A4-5DFE-8EC2-2B98-EB5987ABC0B7}"/>
              </a:ext>
            </a:extLst>
          </p:cNvPr>
          <p:cNvSpPr/>
          <p:nvPr/>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
        <p:nvSpPr>
          <p:cNvPr id="2" name="Obdélník 1">
            <a:extLst>
              <a:ext uri="{FF2B5EF4-FFF2-40B4-BE49-F238E27FC236}">
                <a16:creationId xmlns:a16="http://schemas.microsoft.com/office/drawing/2014/main" id="{FE5DD39A-F4E5-5C06-51E2-152B22A2D627}"/>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7" name="bg object 16">
            <a:extLst>
              <a:ext uri="{FF2B5EF4-FFF2-40B4-BE49-F238E27FC236}">
                <a16:creationId xmlns:a16="http://schemas.microsoft.com/office/drawing/2014/main" id="{494898CA-324C-DC8E-5A3D-CDCB8F2FAE5F}"/>
              </a:ext>
            </a:extLst>
          </p:cNvPr>
          <p:cNvSpPr/>
          <p:nvPr userDrawn="1"/>
        </p:nvSpPr>
        <p:spPr>
          <a:xfrm>
            <a:off x="287338" y="6462256"/>
            <a:ext cx="267911" cy="266170"/>
          </a:xfrm>
          <a:custGeom>
            <a:avLst/>
            <a:gdLst/>
            <a:ahLst/>
            <a:cxnLst/>
            <a:rect l="l" t="t" r="r" b="b"/>
            <a:pathLst>
              <a:path w="440055" h="440054">
                <a:moveTo>
                  <a:pt x="439777" y="0"/>
                </a:moveTo>
                <a:lnTo>
                  <a:pt x="0" y="0"/>
                </a:lnTo>
                <a:lnTo>
                  <a:pt x="0" y="439777"/>
                </a:lnTo>
                <a:lnTo>
                  <a:pt x="439777" y="439777"/>
                </a:lnTo>
                <a:lnTo>
                  <a:pt x="439777" y="400084"/>
                </a:lnTo>
                <a:lnTo>
                  <a:pt x="75918" y="400084"/>
                </a:lnTo>
                <a:lnTo>
                  <a:pt x="108721" y="386002"/>
                </a:lnTo>
                <a:lnTo>
                  <a:pt x="140614" y="367873"/>
                </a:lnTo>
                <a:lnTo>
                  <a:pt x="140983" y="367590"/>
                </a:lnTo>
                <a:lnTo>
                  <a:pt x="39743" y="367590"/>
                </a:lnTo>
                <a:lnTo>
                  <a:pt x="39743" y="39730"/>
                </a:lnTo>
                <a:lnTo>
                  <a:pt x="439777" y="39730"/>
                </a:lnTo>
                <a:lnTo>
                  <a:pt x="439777" y="0"/>
                </a:lnTo>
                <a:close/>
              </a:path>
              <a:path w="440055" h="440054">
                <a:moveTo>
                  <a:pt x="439777" y="64659"/>
                </a:moveTo>
                <a:lnTo>
                  <a:pt x="400033" y="64659"/>
                </a:lnTo>
                <a:lnTo>
                  <a:pt x="400033" y="400084"/>
                </a:lnTo>
                <a:lnTo>
                  <a:pt x="439777" y="400084"/>
                </a:lnTo>
                <a:lnTo>
                  <a:pt x="439777" y="64659"/>
                </a:lnTo>
                <a:close/>
              </a:path>
              <a:path w="440055" h="440054">
                <a:moveTo>
                  <a:pt x="439777" y="39730"/>
                </a:moveTo>
                <a:lnTo>
                  <a:pt x="348404" y="39730"/>
                </a:lnTo>
                <a:lnTo>
                  <a:pt x="325135" y="51312"/>
                </a:lnTo>
                <a:lnTo>
                  <a:pt x="275573" y="83924"/>
                </a:lnTo>
                <a:lnTo>
                  <a:pt x="233146" y="128738"/>
                </a:lnTo>
                <a:lnTo>
                  <a:pt x="206316" y="184732"/>
                </a:lnTo>
                <a:lnTo>
                  <a:pt x="187628" y="237220"/>
                </a:lnTo>
                <a:lnTo>
                  <a:pt x="179381" y="258409"/>
                </a:lnTo>
                <a:lnTo>
                  <a:pt x="160003" y="294148"/>
                </a:lnTo>
                <a:lnTo>
                  <a:pt x="105094" y="340222"/>
                </a:lnTo>
                <a:lnTo>
                  <a:pt x="39743" y="367590"/>
                </a:lnTo>
                <a:lnTo>
                  <a:pt x="140983" y="367590"/>
                </a:lnTo>
                <a:lnTo>
                  <a:pt x="193841" y="319303"/>
                </a:lnTo>
                <a:lnTo>
                  <a:pt x="217414" y="276607"/>
                </a:lnTo>
                <a:lnTo>
                  <a:pt x="235419" y="228596"/>
                </a:lnTo>
                <a:lnTo>
                  <a:pt x="244912" y="202013"/>
                </a:lnTo>
                <a:lnTo>
                  <a:pt x="267277" y="153676"/>
                </a:lnTo>
                <a:lnTo>
                  <a:pt x="313548" y="108074"/>
                </a:lnTo>
                <a:lnTo>
                  <a:pt x="346506" y="87751"/>
                </a:lnTo>
                <a:lnTo>
                  <a:pt x="400033" y="64659"/>
                </a:lnTo>
                <a:lnTo>
                  <a:pt x="439777" y="64659"/>
                </a:lnTo>
                <a:lnTo>
                  <a:pt x="439777" y="39730"/>
                </a:lnTo>
                <a:close/>
              </a:path>
            </a:pathLst>
          </a:custGeom>
          <a:solidFill>
            <a:schemeClr val="tx2"/>
          </a:solidFill>
        </p:spPr>
        <p:txBody>
          <a:bodyPr wrap="square" lIns="0" tIns="0" rIns="0" bIns="0" rtlCol="0"/>
          <a:lstStyle/>
          <a:p>
            <a:endParaRPr dirty="0"/>
          </a:p>
        </p:txBody>
      </p:sp>
    </p:spTree>
    <p:extLst>
      <p:ext uri="{BB962C8B-B14F-4D97-AF65-F5344CB8AC3E}">
        <p14:creationId xmlns:p14="http://schemas.microsoft.com/office/powerpoint/2010/main" val="3743674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kontakty_CZ">
    <p:spTree>
      <p:nvGrpSpPr>
        <p:cNvPr id="1" name=""/>
        <p:cNvGrpSpPr/>
        <p:nvPr/>
      </p:nvGrpSpPr>
      <p:grpSpPr>
        <a:xfrm>
          <a:off x="0" y="0"/>
          <a:ext cx="0" cy="0"/>
          <a:chOff x="0" y="0"/>
          <a:chExt cx="0" cy="0"/>
        </a:xfrm>
      </p:grpSpPr>
      <p:sp>
        <p:nvSpPr>
          <p:cNvPr id="6" name="Obdélník 5"/>
          <p:cNvSpPr/>
          <p:nvPr/>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p:cNvSpPr>
            <a:spLocks noGrp="1"/>
          </p:cNvSpPr>
          <p:nvPr>
            <p:ph type="title"/>
          </p:nvPr>
        </p:nvSpPr>
        <p:spPr/>
        <p:txBody>
          <a:bodyPr/>
          <a:lstStyle/>
          <a:p>
            <a:r>
              <a:rPr lang="cs-CZ"/>
              <a:t>Kliknutím lze upravit styl.</a:t>
            </a:r>
            <a:endParaRPr lang="cs-CZ" dirty="0"/>
          </a:p>
        </p:txBody>
      </p:sp>
      <p:sp>
        <p:nvSpPr>
          <p:cNvPr id="4" name="Zástupný symbol pro zápatí 3"/>
          <p:cNvSpPr>
            <a:spLocks noGrp="1"/>
          </p:cNvSpPr>
          <p:nvPr>
            <p:ph type="ftr" sz="quarter" idx="11"/>
          </p:nvPr>
        </p:nvSpPr>
        <p:spPr/>
        <p:txBody>
          <a:bodyPr/>
          <a:lstStyle>
            <a:lvl1pPr>
              <a:defRPr sz="1000"/>
            </a:lvl1pPr>
          </a:lstStyle>
          <a:p>
            <a:r>
              <a:rPr lang="cs-CZ" dirty="0"/>
              <a:t>STEM/MARK</a:t>
            </a:r>
          </a:p>
        </p:txBody>
      </p:sp>
      <p:sp>
        <p:nvSpPr>
          <p:cNvPr id="5" name="Zástupný symbol pro číslo snímku 4"/>
          <p:cNvSpPr>
            <a:spLocks noGrp="1"/>
          </p:cNvSpPr>
          <p:nvPr>
            <p:ph type="sldNum" sz="quarter" idx="12"/>
          </p:nvPr>
        </p:nvSpPr>
        <p:spPr/>
        <p:txBody>
          <a:bodyPr/>
          <a:lstStyle>
            <a:lvl1pPr>
              <a:defRPr sz="1000"/>
            </a:lvl1pPr>
          </a:lstStyle>
          <a:p>
            <a:fld id="{8A7AA762-EA47-416E-9E23-A6910279B348}" type="slidenum">
              <a:rPr lang="cs-CZ" smtClean="0"/>
              <a:pPr/>
              <a:t>‹#›</a:t>
            </a:fld>
            <a:endParaRPr lang="cs-CZ" dirty="0"/>
          </a:p>
        </p:txBody>
      </p:sp>
      <p:pic>
        <p:nvPicPr>
          <p:cNvPr id="8" name="Picture 7">
            <a:extLst>
              <a:ext uri="{FF2B5EF4-FFF2-40B4-BE49-F238E27FC236}">
                <a16:creationId xmlns:a16="http://schemas.microsoft.com/office/drawing/2014/main" id="{C0AE92FF-D833-4D9B-BF65-3AEDF9F4C1F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570976" y="4218392"/>
            <a:ext cx="2669560" cy="324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Zástupný obsah 1">
            <a:extLst>
              <a:ext uri="{FF2B5EF4-FFF2-40B4-BE49-F238E27FC236}">
                <a16:creationId xmlns:a16="http://schemas.microsoft.com/office/drawing/2014/main" id="{3C5CF03F-493D-4287-AFFC-A5B04CB3C410}"/>
              </a:ext>
            </a:extLst>
          </p:cNvPr>
          <p:cNvSpPr>
            <a:spLocks noGrp="1"/>
          </p:cNvSpPr>
          <p:nvPr>
            <p:ph sz="half" idx="1" hasCustomPrompt="1"/>
          </p:nvPr>
        </p:nvSpPr>
        <p:spPr>
          <a:xfrm>
            <a:off x="3310128" y="2404872"/>
            <a:ext cx="2709672" cy="3951478"/>
          </a:xfrm>
        </p:spPr>
        <p:txBody>
          <a:bodyPr/>
          <a:lstStyle>
            <a:lvl1pPr>
              <a:defRPr/>
            </a:lvl1pPr>
          </a:lstStyle>
          <a:p>
            <a:pPr>
              <a:spcBef>
                <a:spcPts val="0"/>
              </a:spcBef>
            </a:pPr>
            <a:r>
              <a:rPr lang="cs-CZ" b="1" dirty="0"/>
              <a:t>Jan Tuček</a:t>
            </a:r>
          </a:p>
          <a:p>
            <a:pPr>
              <a:spcBef>
                <a:spcPts val="0"/>
              </a:spcBef>
            </a:pPr>
            <a:r>
              <a:rPr lang="cs-CZ" dirty="0" err="1"/>
              <a:t>Director</a:t>
            </a:r>
            <a:endParaRPr lang="en-US" dirty="0"/>
          </a:p>
          <a:p>
            <a:pPr>
              <a:spcBef>
                <a:spcPts val="0"/>
              </a:spcBef>
            </a:pPr>
            <a:endParaRPr lang="en-US" dirty="0"/>
          </a:p>
          <a:p>
            <a:pPr>
              <a:spcBef>
                <a:spcPts val="0"/>
              </a:spcBef>
            </a:pPr>
            <a:r>
              <a:rPr lang="cs-CZ" dirty="0"/>
              <a:t>+420 ​724 433 888</a:t>
            </a:r>
          </a:p>
          <a:p>
            <a:pPr>
              <a:spcBef>
                <a:spcPts val="0"/>
              </a:spcBef>
            </a:pPr>
            <a:r>
              <a:rPr lang="cs-CZ" dirty="0"/>
              <a:t>tucek@stemmark.cz</a:t>
            </a:r>
          </a:p>
        </p:txBody>
      </p:sp>
      <p:sp>
        <p:nvSpPr>
          <p:cNvPr id="14" name="Obdélník 13"/>
          <p:cNvSpPr/>
          <p:nvPr/>
        </p:nvSpPr>
        <p:spPr>
          <a:xfrm>
            <a:off x="8019876" y="4697835"/>
            <a:ext cx="3338818" cy="1384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i-FI" sz="1400" dirty="0">
                <a:solidFill>
                  <a:schemeClr val="tx1"/>
                </a:solidFill>
              </a:rPr>
              <a:t>Smrčkova 2485/4</a:t>
            </a:r>
            <a:br>
              <a:rPr lang="fi-FI" sz="1400" dirty="0">
                <a:solidFill>
                  <a:schemeClr val="tx1"/>
                </a:solidFill>
              </a:rPr>
            </a:br>
            <a:r>
              <a:rPr lang="fi-FI" sz="1400" dirty="0">
                <a:solidFill>
                  <a:schemeClr val="tx1"/>
                </a:solidFill>
              </a:rPr>
              <a:t>180 00 Praha 8</a:t>
            </a:r>
          </a:p>
          <a:p>
            <a:pPr algn="r"/>
            <a:endParaRPr lang="fi-FI" sz="1400" dirty="0">
              <a:solidFill>
                <a:schemeClr val="tx1"/>
              </a:solidFill>
            </a:endParaRPr>
          </a:p>
          <a:p>
            <a:pPr algn="r"/>
            <a:r>
              <a:rPr lang="fi-FI" sz="1400" dirty="0">
                <a:solidFill>
                  <a:schemeClr val="tx1"/>
                </a:solidFill>
              </a:rPr>
              <a:t>www.stemmark.cz</a:t>
            </a:r>
          </a:p>
          <a:p>
            <a:pPr algn="r"/>
            <a:r>
              <a:rPr lang="fi-FI" sz="1400" dirty="0">
                <a:solidFill>
                  <a:schemeClr val="tx1"/>
                </a:solidFill>
              </a:rPr>
              <a:t>linkedin.com/company/stemmark</a:t>
            </a:r>
          </a:p>
          <a:p>
            <a:pPr algn="r"/>
            <a:r>
              <a:rPr lang="fi-FI" sz="1400" dirty="0">
                <a:solidFill>
                  <a:schemeClr val="tx1"/>
                </a:solidFill>
              </a:rPr>
              <a:t>facebook.com/stemmark</a:t>
            </a:r>
          </a:p>
        </p:txBody>
      </p:sp>
      <p:sp>
        <p:nvSpPr>
          <p:cNvPr id="3" name="Obdélník 2">
            <a:extLst>
              <a:ext uri="{FF2B5EF4-FFF2-40B4-BE49-F238E27FC236}">
                <a16:creationId xmlns:a16="http://schemas.microsoft.com/office/drawing/2014/main" id="{0550C5A9-FFD8-AB67-DBB8-55F4CDB7AD31}"/>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Obdélník 8">
            <a:extLst>
              <a:ext uri="{FF2B5EF4-FFF2-40B4-BE49-F238E27FC236}">
                <a16:creationId xmlns:a16="http://schemas.microsoft.com/office/drawing/2014/main" id="{D815C2E0-6F8B-5D34-1A47-156FFC5A274D}"/>
              </a:ext>
            </a:extLst>
          </p:cNvPr>
          <p:cNvSpPr/>
          <p:nvPr userDrawn="1"/>
        </p:nvSpPr>
        <p:spPr>
          <a:xfrm>
            <a:off x="8019876" y="4697835"/>
            <a:ext cx="3338818" cy="13841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i-FI" sz="1400" dirty="0">
                <a:solidFill>
                  <a:schemeClr val="tx1"/>
                </a:solidFill>
              </a:rPr>
              <a:t>Smrčkova 2485/4</a:t>
            </a:r>
            <a:br>
              <a:rPr lang="fi-FI" sz="1400" dirty="0">
                <a:solidFill>
                  <a:schemeClr val="tx1"/>
                </a:solidFill>
              </a:rPr>
            </a:br>
            <a:r>
              <a:rPr lang="fi-FI" sz="1400" dirty="0">
                <a:solidFill>
                  <a:schemeClr val="tx1"/>
                </a:solidFill>
              </a:rPr>
              <a:t>180 00 Praha 8</a:t>
            </a:r>
          </a:p>
          <a:p>
            <a:pPr algn="r"/>
            <a:endParaRPr lang="fi-FI" sz="1400" dirty="0">
              <a:solidFill>
                <a:schemeClr val="tx1"/>
              </a:solidFill>
            </a:endParaRPr>
          </a:p>
          <a:p>
            <a:pPr algn="r"/>
            <a:r>
              <a:rPr lang="fi-FI" sz="1400" dirty="0">
                <a:solidFill>
                  <a:schemeClr val="tx1"/>
                </a:solidFill>
              </a:rPr>
              <a:t>www.stemmark.cz</a:t>
            </a:r>
          </a:p>
          <a:p>
            <a:pPr algn="r"/>
            <a:r>
              <a:rPr lang="fi-FI" sz="1400" dirty="0">
                <a:solidFill>
                  <a:schemeClr val="tx1"/>
                </a:solidFill>
              </a:rPr>
              <a:t>linkedin.com/company/stemmark</a:t>
            </a:r>
          </a:p>
          <a:p>
            <a:pPr algn="r"/>
            <a:r>
              <a:rPr lang="fi-FI" sz="1400" dirty="0">
                <a:solidFill>
                  <a:schemeClr val="tx1"/>
                </a:solidFill>
              </a:rPr>
              <a:t>facebook.com/stemmark</a:t>
            </a:r>
          </a:p>
        </p:txBody>
      </p:sp>
      <p:grpSp>
        <p:nvGrpSpPr>
          <p:cNvPr id="10" name="Group 4">
            <a:extLst>
              <a:ext uri="{FF2B5EF4-FFF2-40B4-BE49-F238E27FC236}">
                <a16:creationId xmlns:a16="http://schemas.microsoft.com/office/drawing/2014/main" id="{48B1C019-4E0C-744C-9304-3B02AAC8EEAE}"/>
              </a:ext>
            </a:extLst>
          </p:cNvPr>
          <p:cNvGrpSpPr>
            <a:grpSpLocks noChangeAspect="1"/>
          </p:cNvGrpSpPr>
          <p:nvPr userDrawn="1"/>
        </p:nvGrpSpPr>
        <p:grpSpPr bwMode="auto">
          <a:xfrm>
            <a:off x="8570915" y="4217988"/>
            <a:ext cx="2665413" cy="325437"/>
            <a:chOff x="5399" y="2657"/>
            <a:chExt cx="1679" cy="205"/>
          </a:xfrm>
          <a:solidFill>
            <a:schemeClr val="bg2"/>
          </a:solidFill>
        </p:grpSpPr>
        <p:sp>
          <p:nvSpPr>
            <p:cNvPr id="13" name="Freeform 5">
              <a:extLst>
                <a:ext uri="{FF2B5EF4-FFF2-40B4-BE49-F238E27FC236}">
                  <a16:creationId xmlns:a16="http://schemas.microsoft.com/office/drawing/2014/main" id="{08A89F1E-C971-B74B-0EF2-0A9E00AFF20C}"/>
                </a:ext>
              </a:extLst>
            </p:cNvPr>
            <p:cNvSpPr>
              <a:spLocks/>
            </p:cNvSpPr>
            <p:nvPr userDrawn="1"/>
          </p:nvSpPr>
          <p:spPr bwMode="auto">
            <a:xfrm>
              <a:off x="5399" y="2679"/>
              <a:ext cx="104" cy="179"/>
            </a:xfrm>
            <a:custGeom>
              <a:avLst/>
              <a:gdLst>
                <a:gd name="T0" fmla="*/ 17 w 104"/>
                <a:gd name="T1" fmla="*/ 156 h 179"/>
                <a:gd name="T2" fmla="*/ 25 w 104"/>
                <a:gd name="T3" fmla="*/ 162 h 179"/>
                <a:gd name="T4" fmla="*/ 33 w 104"/>
                <a:gd name="T5" fmla="*/ 166 h 179"/>
                <a:gd name="T6" fmla="*/ 43 w 104"/>
                <a:gd name="T7" fmla="*/ 168 h 179"/>
                <a:gd name="T8" fmla="*/ 54 w 104"/>
                <a:gd name="T9" fmla="*/ 168 h 179"/>
                <a:gd name="T10" fmla="*/ 64 w 104"/>
                <a:gd name="T11" fmla="*/ 165 h 179"/>
                <a:gd name="T12" fmla="*/ 72 w 104"/>
                <a:gd name="T13" fmla="*/ 159 h 179"/>
                <a:gd name="T14" fmla="*/ 79 w 104"/>
                <a:gd name="T15" fmla="*/ 151 h 179"/>
                <a:gd name="T16" fmla="*/ 82 w 104"/>
                <a:gd name="T17" fmla="*/ 141 h 179"/>
                <a:gd name="T18" fmla="*/ 83 w 104"/>
                <a:gd name="T19" fmla="*/ 130 h 179"/>
                <a:gd name="T20" fmla="*/ 82 w 104"/>
                <a:gd name="T21" fmla="*/ 122 h 179"/>
                <a:gd name="T22" fmla="*/ 78 w 104"/>
                <a:gd name="T23" fmla="*/ 115 h 179"/>
                <a:gd name="T24" fmla="*/ 70 w 104"/>
                <a:gd name="T25" fmla="*/ 107 h 179"/>
                <a:gd name="T26" fmla="*/ 53 w 104"/>
                <a:gd name="T27" fmla="*/ 98 h 179"/>
                <a:gd name="T28" fmla="*/ 29 w 104"/>
                <a:gd name="T29" fmla="*/ 87 h 179"/>
                <a:gd name="T30" fmla="*/ 16 w 104"/>
                <a:gd name="T31" fmla="*/ 78 h 179"/>
                <a:gd name="T32" fmla="*/ 8 w 104"/>
                <a:gd name="T33" fmla="*/ 66 h 179"/>
                <a:gd name="T34" fmla="*/ 4 w 104"/>
                <a:gd name="T35" fmla="*/ 51 h 179"/>
                <a:gd name="T36" fmla="*/ 6 w 104"/>
                <a:gd name="T37" fmla="*/ 34 h 179"/>
                <a:gd name="T38" fmla="*/ 13 w 104"/>
                <a:gd name="T39" fmla="*/ 21 h 179"/>
                <a:gd name="T40" fmla="*/ 23 w 104"/>
                <a:gd name="T41" fmla="*/ 11 h 179"/>
                <a:gd name="T42" fmla="*/ 36 w 104"/>
                <a:gd name="T43" fmla="*/ 4 h 179"/>
                <a:gd name="T44" fmla="*/ 52 w 104"/>
                <a:gd name="T45" fmla="*/ 0 h 179"/>
                <a:gd name="T46" fmla="*/ 67 w 104"/>
                <a:gd name="T47" fmla="*/ 0 h 179"/>
                <a:gd name="T48" fmla="*/ 82 w 104"/>
                <a:gd name="T49" fmla="*/ 4 h 179"/>
                <a:gd name="T50" fmla="*/ 95 w 104"/>
                <a:gd name="T51" fmla="*/ 11 h 179"/>
                <a:gd name="T52" fmla="*/ 92 w 104"/>
                <a:gd name="T53" fmla="*/ 25 h 179"/>
                <a:gd name="T54" fmla="*/ 85 w 104"/>
                <a:gd name="T55" fmla="*/ 28 h 179"/>
                <a:gd name="T56" fmla="*/ 75 w 104"/>
                <a:gd name="T57" fmla="*/ 16 h 179"/>
                <a:gd name="T58" fmla="*/ 61 w 104"/>
                <a:gd name="T59" fmla="*/ 11 h 179"/>
                <a:gd name="T60" fmla="*/ 53 w 104"/>
                <a:gd name="T61" fmla="*/ 10 h 179"/>
                <a:gd name="T62" fmla="*/ 44 w 104"/>
                <a:gd name="T63" fmla="*/ 12 h 179"/>
                <a:gd name="T64" fmla="*/ 36 w 104"/>
                <a:gd name="T65" fmla="*/ 17 h 179"/>
                <a:gd name="T66" fmla="*/ 29 w 104"/>
                <a:gd name="T67" fmla="*/ 23 h 179"/>
                <a:gd name="T68" fmla="*/ 25 w 104"/>
                <a:gd name="T69" fmla="*/ 31 h 179"/>
                <a:gd name="T70" fmla="*/ 24 w 104"/>
                <a:gd name="T71" fmla="*/ 40 h 179"/>
                <a:gd name="T72" fmla="*/ 26 w 104"/>
                <a:gd name="T73" fmla="*/ 50 h 179"/>
                <a:gd name="T74" fmla="*/ 30 w 104"/>
                <a:gd name="T75" fmla="*/ 59 h 179"/>
                <a:gd name="T76" fmla="*/ 37 w 104"/>
                <a:gd name="T77" fmla="*/ 66 h 179"/>
                <a:gd name="T78" fmla="*/ 45 w 104"/>
                <a:gd name="T79" fmla="*/ 70 h 179"/>
                <a:gd name="T80" fmla="*/ 52 w 104"/>
                <a:gd name="T81" fmla="*/ 73 h 179"/>
                <a:gd name="T82" fmla="*/ 60 w 104"/>
                <a:gd name="T83" fmla="*/ 77 h 179"/>
                <a:gd name="T84" fmla="*/ 69 w 104"/>
                <a:gd name="T85" fmla="*/ 80 h 179"/>
                <a:gd name="T86" fmla="*/ 77 w 104"/>
                <a:gd name="T87" fmla="*/ 84 h 179"/>
                <a:gd name="T88" fmla="*/ 90 w 104"/>
                <a:gd name="T89" fmla="*/ 92 h 179"/>
                <a:gd name="T90" fmla="*/ 96 w 104"/>
                <a:gd name="T91" fmla="*/ 98 h 179"/>
                <a:gd name="T92" fmla="*/ 101 w 104"/>
                <a:gd name="T93" fmla="*/ 108 h 179"/>
                <a:gd name="T94" fmla="*/ 103 w 104"/>
                <a:gd name="T95" fmla="*/ 118 h 179"/>
                <a:gd name="T96" fmla="*/ 102 w 104"/>
                <a:gd name="T97" fmla="*/ 135 h 179"/>
                <a:gd name="T98" fmla="*/ 96 w 104"/>
                <a:gd name="T99" fmla="*/ 151 h 179"/>
                <a:gd name="T100" fmla="*/ 85 w 104"/>
                <a:gd name="T101" fmla="*/ 164 h 179"/>
                <a:gd name="T102" fmla="*/ 71 w 104"/>
                <a:gd name="T103" fmla="*/ 173 h 179"/>
                <a:gd name="T104" fmla="*/ 54 w 104"/>
                <a:gd name="T105" fmla="*/ 178 h 179"/>
                <a:gd name="T106" fmla="*/ 36 w 104"/>
                <a:gd name="T107" fmla="*/ 179 h 179"/>
                <a:gd name="T108" fmla="*/ 19 w 104"/>
                <a:gd name="T109" fmla="*/ 176 h 179"/>
                <a:gd name="T110" fmla="*/ 4 w 104"/>
                <a:gd name="T111" fmla="*/ 168 h 179"/>
                <a:gd name="T112" fmla="*/ 2 w 104"/>
                <a:gd name="T113" fmla="*/ 160 h 179"/>
                <a:gd name="T114" fmla="*/ 5 w 104"/>
                <a:gd name="T115" fmla="*/ 143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79">
                  <a:moveTo>
                    <a:pt x="7" y="143"/>
                  </a:moveTo>
                  <a:lnTo>
                    <a:pt x="9" y="145"/>
                  </a:lnTo>
                  <a:lnTo>
                    <a:pt x="11" y="148"/>
                  </a:lnTo>
                  <a:lnTo>
                    <a:pt x="13" y="151"/>
                  </a:lnTo>
                  <a:lnTo>
                    <a:pt x="15" y="153"/>
                  </a:lnTo>
                  <a:lnTo>
                    <a:pt x="17" y="156"/>
                  </a:lnTo>
                  <a:lnTo>
                    <a:pt x="19" y="158"/>
                  </a:lnTo>
                  <a:lnTo>
                    <a:pt x="21" y="159"/>
                  </a:lnTo>
                  <a:lnTo>
                    <a:pt x="22" y="160"/>
                  </a:lnTo>
                  <a:lnTo>
                    <a:pt x="23" y="161"/>
                  </a:lnTo>
                  <a:lnTo>
                    <a:pt x="24" y="162"/>
                  </a:lnTo>
                  <a:lnTo>
                    <a:pt x="25" y="162"/>
                  </a:lnTo>
                  <a:lnTo>
                    <a:pt x="27" y="163"/>
                  </a:lnTo>
                  <a:lnTo>
                    <a:pt x="28" y="164"/>
                  </a:lnTo>
                  <a:lnTo>
                    <a:pt x="29" y="164"/>
                  </a:lnTo>
                  <a:lnTo>
                    <a:pt x="31" y="165"/>
                  </a:lnTo>
                  <a:lnTo>
                    <a:pt x="32" y="166"/>
                  </a:lnTo>
                  <a:lnTo>
                    <a:pt x="33" y="166"/>
                  </a:lnTo>
                  <a:lnTo>
                    <a:pt x="35" y="167"/>
                  </a:lnTo>
                  <a:lnTo>
                    <a:pt x="36" y="167"/>
                  </a:lnTo>
                  <a:lnTo>
                    <a:pt x="38" y="167"/>
                  </a:lnTo>
                  <a:lnTo>
                    <a:pt x="40" y="168"/>
                  </a:lnTo>
                  <a:lnTo>
                    <a:pt x="41" y="168"/>
                  </a:lnTo>
                  <a:lnTo>
                    <a:pt x="43" y="168"/>
                  </a:lnTo>
                  <a:lnTo>
                    <a:pt x="45" y="168"/>
                  </a:lnTo>
                  <a:lnTo>
                    <a:pt x="46" y="168"/>
                  </a:lnTo>
                  <a:lnTo>
                    <a:pt x="48" y="168"/>
                  </a:lnTo>
                  <a:lnTo>
                    <a:pt x="50" y="168"/>
                  </a:lnTo>
                  <a:lnTo>
                    <a:pt x="52" y="168"/>
                  </a:lnTo>
                  <a:lnTo>
                    <a:pt x="54" y="168"/>
                  </a:lnTo>
                  <a:lnTo>
                    <a:pt x="56" y="168"/>
                  </a:lnTo>
                  <a:lnTo>
                    <a:pt x="57" y="167"/>
                  </a:lnTo>
                  <a:lnTo>
                    <a:pt x="59" y="167"/>
                  </a:lnTo>
                  <a:lnTo>
                    <a:pt x="61" y="166"/>
                  </a:lnTo>
                  <a:lnTo>
                    <a:pt x="62" y="165"/>
                  </a:lnTo>
                  <a:lnTo>
                    <a:pt x="64" y="165"/>
                  </a:lnTo>
                  <a:lnTo>
                    <a:pt x="66" y="164"/>
                  </a:lnTo>
                  <a:lnTo>
                    <a:pt x="67" y="163"/>
                  </a:lnTo>
                  <a:lnTo>
                    <a:pt x="68" y="162"/>
                  </a:lnTo>
                  <a:lnTo>
                    <a:pt x="70" y="161"/>
                  </a:lnTo>
                  <a:lnTo>
                    <a:pt x="71" y="160"/>
                  </a:lnTo>
                  <a:lnTo>
                    <a:pt x="72" y="159"/>
                  </a:lnTo>
                  <a:lnTo>
                    <a:pt x="73" y="158"/>
                  </a:lnTo>
                  <a:lnTo>
                    <a:pt x="75" y="156"/>
                  </a:lnTo>
                  <a:lnTo>
                    <a:pt x="76" y="155"/>
                  </a:lnTo>
                  <a:lnTo>
                    <a:pt x="77" y="154"/>
                  </a:lnTo>
                  <a:lnTo>
                    <a:pt x="78" y="152"/>
                  </a:lnTo>
                  <a:lnTo>
                    <a:pt x="79" y="151"/>
                  </a:lnTo>
                  <a:lnTo>
                    <a:pt x="79" y="149"/>
                  </a:lnTo>
                  <a:lnTo>
                    <a:pt x="80" y="148"/>
                  </a:lnTo>
                  <a:lnTo>
                    <a:pt x="81" y="146"/>
                  </a:lnTo>
                  <a:lnTo>
                    <a:pt x="81" y="144"/>
                  </a:lnTo>
                  <a:lnTo>
                    <a:pt x="82" y="143"/>
                  </a:lnTo>
                  <a:lnTo>
                    <a:pt x="82" y="141"/>
                  </a:lnTo>
                  <a:lnTo>
                    <a:pt x="83" y="139"/>
                  </a:lnTo>
                  <a:lnTo>
                    <a:pt x="83" y="137"/>
                  </a:lnTo>
                  <a:lnTo>
                    <a:pt x="83" y="136"/>
                  </a:lnTo>
                  <a:lnTo>
                    <a:pt x="83" y="134"/>
                  </a:lnTo>
                  <a:lnTo>
                    <a:pt x="83" y="132"/>
                  </a:lnTo>
                  <a:lnTo>
                    <a:pt x="83" y="130"/>
                  </a:lnTo>
                  <a:lnTo>
                    <a:pt x="83" y="129"/>
                  </a:lnTo>
                  <a:lnTo>
                    <a:pt x="83" y="127"/>
                  </a:lnTo>
                  <a:lnTo>
                    <a:pt x="83" y="126"/>
                  </a:lnTo>
                  <a:lnTo>
                    <a:pt x="83" y="125"/>
                  </a:lnTo>
                  <a:lnTo>
                    <a:pt x="82" y="123"/>
                  </a:lnTo>
                  <a:lnTo>
                    <a:pt x="82" y="122"/>
                  </a:lnTo>
                  <a:lnTo>
                    <a:pt x="81" y="121"/>
                  </a:lnTo>
                  <a:lnTo>
                    <a:pt x="81" y="119"/>
                  </a:lnTo>
                  <a:lnTo>
                    <a:pt x="80" y="118"/>
                  </a:lnTo>
                  <a:lnTo>
                    <a:pt x="80" y="117"/>
                  </a:lnTo>
                  <a:lnTo>
                    <a:pt x="79" y="116"/>
                  </a:lnTo>
                  <a:lnTo>
                    <a:pt x="78" y="115"/>
                  </a:lnTo>
                  <a:lnTo>
                    <a:pt x="78" y="114"/>
                  </a:lnTo>
                  <a:lnTo>
                    <a:pt x="77" y="113"/>
                  </a:lnTo>
                  <a:lnTo>
                    <a:pt x="76" y="112"/>
                  </a:lnTo>
                  <a:lnTo>
                    <a:pt x="74" y="110"/>
                  </a:lnTo>
                  <a:lnTo>
                    <a:pt x="72" y="109"/>
                  </a:lnTo>
                  <a:lnTo>
                    <a:pt x="70" y="107"/>
                  </a:lnTo>
                  <a:lnTo>
                    <a:pt x="68" y="105"/>
                  </a:lnTo>
                  <a:lnTo>
                    <a:pt x="66" y="104"/>
                  </a:lnTo>
                  <a:lnTo>
                    <a:pt x="63" y="102"/>
                  </a:lnTo>
                  <a:lnTo>
                    <a:pt x="60" y="101"/>
                  </a:lnTo>
                  <a:lnTo>
                    <a:pt x="58" y="100"/>
                  </a:lnTo>
                  <a:lnTo>
                    <a:pt x="53" y="98"/>
                  </a:lnTo>
                  <a:lnTo>
                    <a:pt x="49" y="96"/>
                  </a:lnTo>
                  <a:lnTo>
                    <a:pt x="44" y="94"/>
                  </a:lnTo>
                  <a:lnTo>
                    <a:pt x="40" y="92"/>
                  </a:lnTo>
                  <a:lnTo>
                    <a:pt x="35" y="90"/>
                  </a:lnTo>
                  <a:lnTo>
                    <a:pt x="31" y="88"/>
                  </a:lnTo>
                  <a:lnTo>
                    <a:pt x="29" y="87"/>
                  </a:lnTo>
                  <a:lnTo>
                    <a:pt x="26" y="86"/>
                  </a:lnTo>
                  <a:lnTo>
                    <a:pt x="24" y="84"/>
                  </a:lnTo>
                  <a:lnTo>
                    <a:pt x="22" y="83"/>
                  </a:lnTo>
                  <a:lnTo>
                    <a:pt x="20" y="82"/>
                  </a:lnTo>
                  <a:lnTo>
                    <a:pt x="18" y="80"/>
                  </a:lnTo>
                  <a:lnTo>
                    <a:pt x="16" y="78"/>
                  </a:lnTo>
                  <a:lnTo>
                    <a:pt x="15" y="76"/>
                  </a:lnTo>
                  <a:lnTo>
                    <a:pt x="13" y="74"/>
                  </a:lnTo>
                  <a:lnTo>
                    <a:pt x="12" y="72"/>
                  </a:lnTo>
                  <a:lnTo>
                    <a:pt x="10" y="70"/>
                  </a:lnTo>
                  <a:lnTo>
                    <a:pt x="9" y="68"/>
                  </a:lnTo>
                  <a:lnTo>
                    <a:pt x="8" y="66"/>
                  </a:lnTo>
                  <a:lnTo>
                    <a:pt x="7" y="63"/>
                  </a:lnTo>
                  <a:lnTo>
                    <a:pt x="6" y="61"/>
                  </a:lnTo>
                  <a:lnTo>
                    <a:pt x="5" y="59"/>
                  </a:lnTo>
                  <a:lnTo>
                    <a:pt x="5" y="56"/>
                  </a:lnTo>
                  <a:lnTo>
                    <a:pt x="5" y="53"/>
                  </a:lnTo>
                  <a:lnTo>
                    <a:pt x="4" y="51"/>
                  </a:lnTo>
                  <a:lnTo>
                    <a:pt x="4" y="48"/>
                  </a:lnTo>
                  <a:lnTo>
                    <a:pt x="4" y="45"/>
                  </a:lnTo>
                  <a:lnTo>
                    <a:pt x="5" y="43"/>
                  </a:lnTo>
                  <a:lnTo>
                    <a:pt x="5" y="40"/>
                  </a:lnTo>
                  <a:lnTo>
                    <a:pt x="5" y="37"/>
                  </a:lnTo>
                  <a:lnTo>
                    <a:pt x="6" y="34"/>
                  </a:lnTo>
                  <a:lnTo>
                    <a:pt x="7" y="32"/>
                  </a:lnTo>
                  <a:lnTo>
                    <a:pt x="8" y="29"/>
                  </a:lnTo>
                  <a:lnTo>
                    <a:pt x="9" y="27"/>
                  </a:lnTo>
                  <a:lnTo>
                    <a:pt x="10" y="25"/>
                  </a:lnTo>
                  <a:lnTo>
                    <a:pt x="11" y="23"/>
                  </a:lnTo>
                  <a:lnTo>
                    <a:pt x="13" y="21"/>
                  </a:lnTo>
                  <a:lnTo>
                    <a:pt x="14" y="19"/>
                  </a:lnTo>
                  <a:lnTo>
                    <a:pt x="16" y="17"/>
                  </a:lnTo>
                  <a:lnTo>
                    <a:pt x="17" y="15"/>
                  </a:lnTo>
                  <a:lnTo>
                    <a:pt x="19" y="14"/>
                  </a:lnTo>
                  <a:lnTo>
                    <a:pt x="21" y="12"/>
                  </a:lnTo>
                  <a:lnTo>
                    <a:pt x="23" y="11"/>
                  </a:lnTo>
                  <a:lnTo>
                    <a:pt x="25" y="9"/>
                  </a:lnTo>
                  <a:lnTo>
                    <a:pt x="27" y="8"/>
                  </a:lnTo>
                  <a:lnTo>
                    <a:pt x="29" y="7"/>
                  </a:lnTo>
                  <a:lnTo>
                    <a:pt x="32" y="5"/>
                  </a:lnTo>
                  <a:lnTo>
                    <a:pt x="34" y="5"/>
                  </a:lnTo>
                  <a:lnTo>
                    <a:pt x="36" y="4"/>
                  </a:lnTo>
                  <a:lnTo>
                    <a:pt x="39" y="3"/>
                  </a:lnTo>
                  <a:lnTo>
                    <a:pt x="41" y="2"/>
                  </a:lnTo>
                  <a:lnTo>
                    <a:pt x="44" y="2"/>
                  </a:lnTo>
                  <a:lnTo>
                    <a:pt x="47" y="1"/>
                  </a:lnTo>
                  <a:lnTo>
                    <a:pt x="49" y="1"/>
                  </a:lnTo>
                  <a:lnTo>
                    <a:pt x="52" y="0"/>
                  </a:lnTo>
                  <a:lnTo>
                    <a:pt x="55" y="0"/>
                  </a:lnTo>
                  <a:lnTo>
                    <a:pt x="58" y="0"/>
                  </a:lnTo>
                  <a:lnTo>
                    <a:pt x="60" y="0"/>
                  </a:lnTo>
                  <a:lnTo>
                    <a:pt x="63" y="0"/>
                  </a:lnTo>
                  <a:lnTo>
                    <a:pt x="65" y="0"/>
                  </a:lnTo>
                  <a:lnTo>
                    <a:pt x="67" y="0"/>
                  </a:lnTo>
                  <a:lnTo>
                    <a:pt x="70" y="1"/>
                  </a:lnTo>
                  <a:lnTo>
                    <a:pt x="72" y="1"/>
                  </a:lnTo>
                  <a:lnTo>
                    <a:pt x="75" y="2"/>
                  </a:lnTo>
                  <a:lnTo>
                    <a:pt x="77" y="2"/>
                  </a:lnTo>
                  <a:lnTo>
                    <a:pt x="79" y="3"/>
                  </a:lnTo>
                  <a:lnTo>
                    <a:pt x="82" y="4"/>
                  </a:lnTo>
                  <a:lnTo>
                    <a:pt x="84" y="4"/>
                  </a:lnTo>
                  <a:lnTo>
                    <a:pt x="86" y="5"/>
                  </a:lnTo>
                  <a:lnTo>
                    <a:pt x="89" y="7"/>
                  </a:lnTo>
                  <a:lnTo>
                    <a:pt x="91" y="8"/>
                  </a:lnTo>
                  <a:lnTo>
                    <a:pt x="93" y="9"/>
                  </a:lnTo>
                  <a:lnTo>
                    <a:pt x="95" y="11"/>
                  </a:lnTo>
                  <a:lnTo>
                    <a:pt x="97" y="12"/>
                  </a:lnTo>
                  <a:lnTo>
                    <a:pt x="95" y="14"/>
                  </a:lnTo>
                  <a:lnTo>
                    <a:pt x="94" y="17"/>
                  </a:lnTo>
                  <a:lnTo>
                    <a:pt x="93" y="20"/>
                  </a:lnTo>
                  <a:lnTo>
                    <a:pt x="93" y="22"/>
                  </a:lnTo>
                  <a:lnTo>
                    <a:pt x="92" y="25"/>
                  </a:lnTo>
                  <a:lnTo>
                    <a:pt x="91" y="28"/>
                  </a:lnTo>
                  <a:lnTo>
                    <a:pt x="90" y="30"/>
                  </a:lnTo>
                  <a:lnTo>
                    <a:pt x="90" y="33"/>
                  </a:lnTo>
                  <a:lnTo>
                    <a:pt x="87" y="33"/>
                  </a:lnTo>
                  <a:lnTo>
                    <a:pt x="86" y="30"/>
                  </a:lnTo>
                  <a:lnTo>
                    <a:pt x="85" y="28"/>
                  </a:lnTo>
                  <a:lnTo>
                    <a:pt x="84" y="26"/>
                  </a:lnTo>
                  <a:lnTo>
                    <a:pt x="82" y="23"/>
                  </a:lnTo>
                  <a:lnTo>
                    <a:pt x="81" y="21"/>
                  </a:lnTo>
                  <a:lnTo>
                    <a:pt x="79" y="20"/>
                  </a:lnTo>
                  <a:lnTo>
                    <a:pt x="77" y="18"/>
                  </a:lnTo>
                  <a:lnTo>
                    <a:pt x="75" y="16"/>
                  </a:lnTo>
                  <a:lnTo>
                    <a:pt x="73" y="15"/>
                  </a:lnTo>
                  <a:lnTo>
                    <a:pt x="71" y="14"/>
                  </a:lnTo>
                  <a:lnTo>
                    <a:pt x="69" y="13"/>
                  </a:lnTo>
                  <a:lnTo>
                    <a:pt x="66" y="12"/>
                  </a:lnTo>
                  <a:lnTo>
                    <a:pt x="64" y="11"/>
                  </a:lnTo>
                  <a:lnTo>
                    <a:pt x="61" y="11"/>
                  </a:lnTo>
                  <a:lnTo>
                    <a:pt x="60" y="10"/>
                  </a:lnTo>
                  <a:lnTo>
                    <a:pt x="59" y="10"/>
                  </a:lnTo>
                  <a:lnTo>
                    <a:pt x="57" y="10"/>
                  </a:lnTo>
                  <a:lnTo>
                    <a:pt x="56" y="10"/>
                  </a:lnTo>
                  <a:lnTo>
                    <a:pt x="54" y="10"/>
                  </a:lnTo>
                  <a:lnTo>
                    <a:pt x="53" y="10"/>
                  </a:lnTo>
                  <a:lnTo>
                    <a:pt x="51" y="10"/>
                  </a:lnTo>
                  <a:lnTo>
                    <a:pt x="49" y="11"/>
                  </a:lnTo>
                  <a:lnTo>
                    <a:pt x="48" y="11"/>
                  </a:lnTo>
                  <a:lnTo>
                    <a:pt x="46" y="11"/>
                  </a:lnTo>
                  <a:lnTo>
                    <a:pt x="45" y="12"/>
                  </a:lnTo>
                  <a:lnTo>
                    <a:pt x="44" y="12"/>
                  </a:lnTo>
                  <a:lnTo>
                    <a:pt x="42" y="13"/>
                  </a:lnTo>
                  <a:lnTo>
                    <a:pt x="41" y="13"/>
                  </a:lnTo>
                  <a:lnTo>
                    <a:pt x="39" y="14"/>
                  </a:lnTo>
                  <a:lnTo>
                    <a:pt x="38" y="15"/>
                  </a:lnTo>
                  <a:lnTo>
                    <a:pt x="37" y="16"/>
                  </a:lnTo>
                  <a:lnTo>
                    <a:pt x="36" y="17"/>
                  </a:lnTo>
                  <a:lnTo>
                    <a:pt x="34" y="17"/>
                  </a:lnTo>
                  <a:lnTo>
                    <a:pt x="33" y="18"/>
                  </a:lnTo>
                  <a:lnTo>
                    <a:pt x="32" y="19"/>
                  </a:lnTo>
                  <a:lnTo>
                    <a:pt x="31" y="21"/>
                  </a:lnTo>
                  <a:lnTo>
                    <a:pt x="30" y="22"/>
                  </a:lnTo>
                  <a:lnTo>
                    <a:pt x="29" y="23"/>
                  </a:lnTo>
                  <a:lnTo>
                    <a:pt x="29" y="24"/>
                  </a:lnTo>
                  <a:lnTo>
                    <a:pt x="28" y="25"/>
                  </a:lnTo>
                  <a:lnTo>
                    <a:pt x="27" y="27"/>
                  </a:lnTo>
                  <a:lnTo>
                    <a:pt x="27" y="28"/>
                  </a:lnTo>
                  <a:lnTo>
                    <a:pt x="26" y="30"/>
                  </a:lnTo>
                  <a:lnTo>
                    <a:pt x="25" y="31"/>
                  </a:lnTo>
                  <a:lnTo>
                    <a:pt x="25" y="32"/>
                  </a:lnTo>
                  <a:lnTo>
                    <a:pt x="25" y="34"/>
                  </a:lnTo>
                  <a:lnTo>
                    <a:pt x="24" y="35"/>
                  </a:lnTo>
                  <a:lnTo>
                    <a:pt x="24" y="37"/>
                  </a:lnTo>
                  <a:lnTo>
                    <a:pt x="24" y="39"/>
                  </a:lnTo>
                  <a:lnTo>
                    <a:pt x="24" y="40"/>
                  </a:lnTo>
                  <a:lnTo>
                    <a:pt x="24" y="42"/>
                  </a:lnTo>
                  <a:lnTo>
                    <a:pt x="24" y="44"/>
                  </a:lnTo>
                  <a:lnTo>
                    <a:pt x="24" y="46"/>
                  </a:lnTo>
                  <a:lnTo>
                    <a:pt x="25" y="47"/>
                  </a:lnTo>
                  <a:lnTo>
                    <a:pt x="25" y="49"/>
                  </a:lnTo>
                  <a:lnTo>
                    <a:pt x="26" y="50"/>
                  </a:lnTo>
                  <a:lnTo>
                    <a:pt x="26" y="52"/>
                  </a:lnTo>
                  <a:lnTo>
                    <a:pt x="27" y="53"/>
                  </a:lnTo>
                  <a:lnTo>
                    <a:pt x="27" y="55"/>
                  </a:lnTo>
                  <a:lnTo>
                    <a:pt x="28" y="56"/>
                  </a:lnTo>
                  <a:lnTo>
                    <a:pt x="29" y="58"/>
                  </a:lnTo>
                  <a:lnTo>
                    <a:pt x="30" y="59"/>
                  </a:lnTo>
                  <a:lnTo>
                    <a:pt x="31" y="60"/>
                  </a:lnTo>
                  <a:lnTo>
                    <a:pt x="32" y="62"/>
                  </a:lnTo>
                  <a:lnTo>
                    <a:pt x="34" y="63"/>
                  </a:lnTo>
                  <a:lnTo>
                    <a:pt x="35" y="64"/>
                  </a:lnTo>
                  <a:lnTo>
                    <a:pt x="36" y="65"/>
                  </a:lnTo>
                  <a:lnTo>
                    <a:pt x="37" y="66"/>
                  </a:lnTo>
                  <a:lnTo>
                    <a:pt x="39" y="67"/>
                  </a:lnTo>
                  <a:lnTo>
                    <a:pt x="40" y="67"/>
                  </a:lnTo>
                  <a:lnTo>
                    <a:pt x="41" y="68"/>
                  </a:lnTo>
                  <a:lnTo>
                    <a:pt x="42" y="69"/>
                  </a:lnTo>
                  <a:lnTo>
                    <a:pt x="43" y="69"/>
                  </a:lnTo>
                  <a:lnTo>
                    <a:pt x="45" y="70"/>
                  </a:lnTo>
                  <a:lnTo>
                    <a:pt x="46" y="71"/>
                  </a:lnTo>
                  <a:lnTo>
                    <a:pt x="47" y="71"/>
                  </a:lnTo>
                  <a:lnTo>
                    <a:pt x="48" y="72"/>
                  </a:lnTo>
                  <a:lnTo>
                    <a:pt x="49" y="72"/>
                  </a:lnTo>
                  <a:lnTo>
                    <a:pt x="51" y="73"/>
                  </a:lnTo>
                  <a:lnTo>
                    <a:pt x="52" y="73"/>
                  </a:lnTo>
                  <a:lnTo>
                    <a:pt x="53" y="74"/>
                  </a:lnTo>
                  <a:lnTo>
                    <a:pt x="54" y="74"/>
                  </a:lnTo>
                  <a:lnTo>
                    <a:pt x="56" y="75"/>
                  </a:lnTo>
                  <a:lnTo>
                    <a:pt x="57" y="75"/>
                  </a:lnTo>
                  <a:lnTo>
                    <a:pt x="59" y="76"/>
                  </a:lnTo>
                  <a:lnTo>
                    <a:pt x="60" y="77"/>
                  </a:lnTo>
                  <a:lnTo>
                    <a:pt x="61" y="77"/>
                  </a:lnTo>
                  <a:lnTo>
                    <a:pt x="63" y="78"/>
                  </a:lnTo>
                  <a:lnTo>
                    <a:pt x="64" y="78"/>
                  </a:lnTo>
                  <a:lnTo>
                    <a:pt x="66" y="79"/>
                  </a:lnTo>
                  <a:lnTo>
                    <a:pt x="67" y="80"/>
                  </a:lnTo>
                  <a:lnTo>
                    <a:pt x="69" y="80"/>
                  </a:lnTo>
                  <a:lnTo>
                    <a:pt x="70" y="81"/>
                  </a:lnTo>
                  <a:lnTo>
                    <a:pt x="72" y="82"/>
                  </a:lnTo>
                  <a:lnTo>
                    <a:pt x="73" y="82"/>
                  </a:lnTo>
                  <a:lnTo>
                    <a:pt x="74" y="83"/>
                  </a:lnTo>
                  <a:lnTo>
                    <a:pt x="76" y="84"/>
                  </a:lnTo>
                  <a:lnTo>
                    <a:pt x="77" y="84"/>
                  </a:lnTo>
                  <a:lnTo>
                    <a:pt x="79" y="85"/>
                  </a:lnTo>
                  <a:lnTo>
                    <a:pt x="82" y="87"/>
                  </a:lnTo>
                  <a:lnTo>
                    <a:pt x="84" y="88"/>
                  </a:lnTo>
                  <a:lnTo>
                    <a:pt x="86" y="89"/>
                  </a:lnTo>
                  <a:lnTo>
                    <a:pt x="88" y="91"/>
                  </a:lnTo>
                  <a:lnTo>
                    <a:pt x="90" y="92"/>
                  </a:lnTo>
                  <a:lnTo>
                    <a:pt x="91" y="93"/>
                  </a:lnTo>
                  <a:lnTo>
                    <a:pt x="92" y="94"/>
                  </a:lnTo>
                  <a:lnTo>
                    <a:pt x="92" y="94"/>
                  </a:lnTo>
                  <a:lnTo>
                    <a:pt x="93" y="95"/>
                  </a:lnTo>
                  <a:lnTo>
                    <a:pt x="94" y="97"/>
                  </a:lnTo>
                  <a:lnTo>
                    <a:pt x="96" y="98"/>
                  </a:lnTo>
                  <a:lnTo>
                    <a:pt x="97" y="100"/>
                  </a:lnTo>
                  <a:lnTo>
                    <a:pt x="98" y="101"/>
                  </a:lnTo>
                  <a:lnTo>
                    <a:pt x="98" y="103"/>
                  </a:lnTo>
                  <a:lnTo>
                    <a:pt x="99" y="104"/>
                  </a:lnTo>
                  <a:lnTo>
                    <a:pt x="100" y="106"/>
                  </a:lnTo>
                  <a:lnTo>
                    <a:pt x="101" y="108"/>
                  </a:lnTo>
                  <a:lnTo>
                    <a:pt x="101" y="109"/>
                  </a:lnTo>
                  <a:lnTo>
                    <a:pt x="102" y="111"/>
                  </a:lnTo>
                  <a:lnTo>
                    <a:pt x="102" y="113"/>
                  </a:lnTo>
                  <a:lnTo>
                    <a:pt x="103" y="115"/>
                  </a:lnTo>
                  <a:lnTo>
                    <a:pt x="103" y="116"/>
                  </a:lnTo>
                  <a:lnTo>
                    <a:pt x="103" y="118"/>
                  </a:lnTo>
                  <a:lnTo>
                    <a:pt x="104" y="120"/>
                  </a:lnTo>
                  <a:lnTo>
                    <a:pt x="104" y="122"/>
                  </a:lnTo>
                  <a:lnTo>
                    <a:pt x="104" y="125"/>
                  </a:lnTo>
                  <a:lnTo>
                    <a:pt x="103" y="129"/>
                  </a:lnTo>
                  <a:lnTo>
                    <a:pt x="103" y="132"/>
                  </a:lnTo>
                  <a:lnTo>
                    <a:pt x="102" y="135"/>
                  </a:lnTo>
                  <a:lnTo>
                    <a:pt x="102" y="138"/>
                  </a:lnTo>
                  <a:lnTo>
                    <a:pt x="101" y="141"/>
                  </a:lnTo>
                  <a:lnTo>
                    <a:pt x="100" y="144"/>
                  </a:lnTo>
                  <a:lnTo>
                    <a:pt x="99" y="146"/>
                  </a:lnTo>
                  <a:lnTo>
                    <a:pt x="97" y="149"/>
                  </a:lnTo>
                  <a:lnTo>
                    <a:pt x="96" y="151"/>
                  </a:lnTo>
                  <a:lnTo>
                    <a:pt x="95" y="154"/>
                  </a:lnTo>
                  <a:lnTo>
                    <a:pt x="93" y="156"/>
                  </a:lnTo>
                  <a:lnTo>
                    <a:pt x="91" y="158"/>
                  </a:lnTo>
                  <a:lnTo>
                    <a:pt x="89" y="160"/>
                  </a:lnTo>
                  <a:lnTo>
                    <a:pt x="87" y="162"/>
                  </a:lnTo>
                  <a:lnTo>
                    <a:pt x="85" y="164"/>
                  </a:lnTo>
                  <a:lnTo>
                    <a:pt x="83" y="166"/>
                  </a:lnTo>
                  <a:lnTo>
                    <a:pt x="81" y="168"/>
                  </a:lnTo>
                  <a:lnTo>
                    <a:pt x="79" y="169"/>
                  </a:lnTo>
                  <a:lnTo>
                    <a:pt x="76" y="171"/>
                  </a:lnTo>
                  <a:lnTo>
                    <a:pt x="73" y="172"/>
                  </a:lnTo>
                  <a:lnTo>
                    <a:pt x="71" y="173"/>
                  </a:lnTo>
                  <a:lnTo>
                    <a:pt x="68" y="174"/>
                  </a:lnTo>
                  <a:lnTo>
                    <a:pt x="65" y="175"/>
                  </a:lnTo>
                  <a:lnTo>
                    <a:pt x="63" y="176"/>
                  </a:lnTo>
                  <a:lnTo>
                    <a:pt x="60" y="177"/>
                  </a:lnTo>
                  <a:lnTo>
                    <a:pt x="57" y="178"/>
                  </a:lnTo>
                  <a:lnTo>
                    <a:pt x="54" y="178"/>
                  </a:lnTo>
                  <a:lnTo>
                    <a:pt x="51" y="179"/>
                  </a:lnTo>
                  <a:lnTo>
                    <a:pt x="48" y="179"/>
                  </a:lnTo>
                  <a:lnTo>
                    <a:pt x="44" y="179"/>
                  </a:lnTo>
                  <a:lnTo>
                    <a:pt x="41" y="179"/>
                  </a:lnTo>
                  <a:lnTo>
                    <a:pt x="39" y="179"/>
                  </a:lnTo>
                  <a:lnTo>
                    <a:pt x="36" y="179"/>
                  </a:lnTo>
                  <a:lnTo>
                    <a:pt x="33" y="179"/>
                  </a:lnTo>
                  <a:lnTo>
                    <a:pt x="31" y="178"/>
                  </a:lnTo>
                  <a:lnTo>
                    <a:pt x="28" y="178"/>
                  </a:lnTo>
                  <a:lnTo>
                    <a:pt x="25" y="177"/>
                  </a:lnTo>
                  <a:lnTo>
                    <a:pt x="22" y="176"/>
                  </a:lnTo>
                  <a:lnTo>
                    <a:pt x="19" y="176"/>
                  </a:lnTo>
                  <a:lnTo>
                    <a:pt x="16" y="175"/>
                  </a:lnTo>
                  <a:lnTo>
                    <a:pt x="14" y="174"/>
                  </a:lnTo>
                  <a:lnTo>
                    <a:pt x="11" y="172"/>
                  </a:lnTo>
                  <a:lnTo>
                    <a:pt x="8" y="171"/>
                  </a:lnTo>
                  <a:lnTo>
                    <a:pt x="6" y="170"/>
                  </a:lnTo>
                  <a:lnTo>
                    <a:pt x="4" y="168"/>
                  </a:lnTo>
                  <a:lnTo>
                    <a:pt x="3" y="167"/>
                  </a:lnTo>
                  <a:lnTo>
                    <a:pt x="2" y="167"/>
                  </a:lnTo>
                  <a:lnTo>
                    <a:pt x="1" y="166"/>
                  </a:lnTo>
                  <a:lnTo>
                    <a:pt x="0" y="165"/>
                  </a:lnTo>
                  <a:lnTo>
                    <a:pt x="1" y="162"/>
                  </a:lnTo>
                  <a:lnTo>
                    <a:pt x="2" y="160"/>
                  </a:lnTo>
                  <a:lnTo>
                    <a:pt x="2" y="157"/>
                  </a:lnTo>
                  <a:lnTo>
                    <a:pt x="3" y="154"/>
                  </a:lnTo>
                  <a:lnTo>
                    <a:pt x="4" y="151"/>
                  </a:lnTo>
                  <a:lnTo>
                    <a:pt x="4" y="148"/>
                  </a:lnTo>
                  <a:lnTo>
                    <a:pt x="4" y="145"/>
                  </a:lnTo>
                  <a:lnTo>
                    <a:pt x="5" y="143"/>
                  </a:lnTo>
                  <a:lnTo>
                    <a:pt x="7" y="14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15" name="Freeform 6">
              <a:extLst>
                <a:ext uri="{FF2B5EF4-FFF2-40B4-BE49-F238E27FC236}">
                  <a16:creationId xmlns:a16="http://schemas.microsoft.com/office/drawing/2014/main" id="{E33F9E3B-FC63-8510-F501-742E777F5B76}"/>
                </a:ext>
              </a:extLst>
            </p:cNvPr>
            <p:cNvSpPr>
              <a:spLocks/>
            </p:cNvSpPr>
            <p:nvPr userDrawn="1"/>
          </p:nvSpPr>
          <p:spPr bwMode="auto">
            <a:xfrm>
              <a:off x="5532" y="2682"/>
              <a:ext cx="130" cy="173"/>
            </a:xfrm>
            <a:custGeom>
              <a:avLst/>
              <a:gdLst>
                <a:gd name="T0" fmla="*/ 83 w 130"/>
                <a:gd name="T1" fmla="*/ 13 h 173"/>
                <a:gd name="T2" fmla="*/ 77 w 130"/>
                <a:gd name="T3" fmla="*/ 14 h 173"/>
                <a:gd name="T4" fmla="*/ 77 w 130"/>
                <a:gd name="T5" fmla="*/ 15 h 173"/>
                <a:gd name="T6" fmla="*/ 77 w 130"/>
                <a:gd name="T7" fmla="*/ 16 h 173"/>
                <a:gd name="T8" fmla="*/ 77 w 130"/>
                <a:gd name="T9" fmla="*/ 18 h 173"/>
                <a:gd name="T10" fmla="*/ 76 w 130"/>
                <a:gd name="T11" fmla="*/ 45 h 173"/>
                <a:gd name="T12" fmla="*/ 78 w 130"/>
                <a:gd name="T13" fmla="*/ 171 h 173"/>
                <a:gd name="T14" fmla="*/ 76 w 130"/>
                <a:gd name="T15" fmla="*/ 173 h 173"/>
                <a:gd name="T16" fmla="*/ 74 w 130"/>
                <a:gd name="T17" fmla="*/ 172 h 173"/>
                <a:gd name="T18" fmla="*/ 71 w 130"/>
                <a:gd name="T19" fmla="*/ 172 h 173"/>
                <a:gd name="T20" fmla="*/ 68 w 130"/>
                <a:gd name="T21" fmla="*/ 172 h 173"/>
                <a:gd name="T22" fmla="*/ 65 w 130"/>
                <a:gd name="T23" fmla="*/ 172 h 173"/>
                <a:gd name="T24" fmla="*/ 61 w 130"/>
                <a:gd name="T25" fmla="*/ 172 h 173"/>
                <a:gd name="T26" fmla="*/ 58 w 130"/>
                <a:gd name="T27" fmla="*/ 172 h 173"/>
                <a:gd name="T28" fmla="*/ 54 w 130"/>
                <a:gd name="T29" fmla="*/ 173 h 173"/>
                <a:gd name="T30" fmla="*/ 53 w 130"/>
                <a:gd name="T31" fmla="*/ 172 h 173"/>
                <a:gd name="T32" fmla="*/ 53 w 130"/>
                <a:gd name="T33" fmla="*/ 171 h 173"/>
                <a:gd name="T34" fmla="*/ 53 w 130"/>
                <a:gd name="T35" fmla="*/ 169 h 173"/>
                <a:gd name="T36" fmla="*/ 53 w 130"/>
                <a:gd name="T37" fmla="*/ 167 h 173"/>
                <a:gd name="T38" fmla="*/ 55 w 130"/>
                <a:gd name="T39" fmla="*/ 140 h 173"/>
                <a:gd name="T40" fmla="*/ 56 w 130"/>
                <a:gd name="T41" fmla="*/ 13 h 173"/>
                <a:gd name="T42" fmla="*/ 48 w 130"/>
                <a:gd name="T43" fmla="*/ 13 h 173"/>
                <a:gd name="T44" fmla="*/ 40 w 130"/>
                <a:gd name="T45" fmla="*/ 13 h 173"/>
                <a:gd name="T46" fmla="*/ 32 w 130"/>
                <a:gd name="T47" fmla="*/ 13 h 173"/>
                <a:gd name="T48" fmla="*/ 24 w 130"/>
                <a:gd name="T49" fmla="*/ 14 h 173"/>
                <a:gd name="T50" fmla="*/ 0 w 130"/>
                <a:gd name="T51" fmla="*/ 13 h 173"/>
                <a:gd name="T52" fmla="*/ 0 w 130"/>
                <a:gd name="T53" fmla="*/ 10 h 173"/>
                <a:gd name="T54" fmla="*/ 0 w 130"/>
                <a:gd name="T55" fmla="*/ 6 h 173"/>
                <a:gd name="T56" fmla="*/ 0 w 130"/>
                <a:gd name="T57" fmla="*/ 2 h 173"/>
                <a:gd name="T58" fmla="*/ 4 w 130"/>
                <a:gd name="T59" fmla="*/ 0 h 173"/>
                <a:gd name="T60" fmla="*/ 13 w 130"/>
                <a:gd name="T61" fmla="*/ 1 h 173"/>
                <a:gd name="T62" fmla="*/ 22 w 130"/>
                <a:gd name="T63" fmla="*/ 1 h 173"/>
                <a:gd name="T64" fmla="*/ 30 w 130"/>
                <a:gd name="T65" fmla="*/ 2 h 173"/>
                <a:gd name="T66" fmla="*/ 68 w 130"/>
                <a:gd name="T67" fmla="*/ 2 h 173"/>
                <a:gd name="T68" fmla="*/ 130 w 130"/>
                <a:gd name="T69" fmla="*/ 0 h 173"/>
                <a:gd name="T70" fmla="*/ 130 w 130"/>
                <a:gd name="T71" fmla="*/ 4 h 173"/>
                <a:gd name="T72" fmla="*/ 129 w 130"/>
                <a:gd name="T73" fmla="*/ 8 h 173"/>
                <a:gd name="T74" fmla="*/ 130 w 130"/>
                <a:gd name="T75" fmla="*/ 12 h 173"/>
                <a:gd name="T76" fmla="*/ 130 w 130"/>
                <a:gd name="T77" fmla="*/ 16 h 173"/>
                <a:gd name="T78" fmla="*/ 129 w 130"/>
                <a:gd name="T79" fmla="*/ 16 h 173"/>
                <a:gd name="T80" fmla="*/ 127 w 130"/>
                <a:gd name="T81" fmla="*/ 16 h 173"/>
                <a:gd name="T82" fmla="*/ 125 w 130"/>
                <a:gd name="T83" fmla="*/ 15 h 173"/>
                <a:gd name="T84" fmla="*/ 123 w 130"/>
                <a:gd name="T85" fmla="*/ 15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30" h="173">
                  <a:moveTo>
                    <a:pt x="96" y="13"/>
                  </a:moveTo>
                  <a:lnTo>
                    <a:pt x="83" y="13"/>
                  </a:lnTo>
                  <a:lnTo>
                    <a:pt x="77" y="13"/>
                  </a:lnTo>
                  <a:lnTo>
                    <a:pt x="77" y="14"/>
                  </a:lnTo>
                  <a:lnTo>
                    <a:pt x="77" y="14"/>
                  </a:lnTo>
                  <a:lnTo>
                    <a:pt x="77" y="15"/>
                  </a:lnTo>
                  <a:lnTo>
                    <a:pt x="77" y="16"/>
                  </a:lnTo>
                  <a:lnTo>
                    <a:pt x="77" y="16"/>
                  </a:lnTo>
                  <a:lnTo>
                    <a:pt x="77" y="17"/>
                  </a:lnTo>
                  <a:lnTo>
                    <a:pt x="77" y="18"/>
                  </a:lnTo>
                  <a:lnTo>
                    <a:pt x="77" y="19"/>
                  </a:lnTo>
                  <a:lnTo>
                    <a:pt x="76" y="45"/>
                  </a:lnTo>
                  <a:lnTo>
                    <a:pt x="76" y="146"/>
                  </a:lnTo>
                  <a:lnTo>
                    <a:pt x="78" y="171"/>
                  </a:lnTo>
                  <a:lnTo>
                    <a:pt x="78" y="173"/>
                  </a:lnTo>
                  <a:lnTo>
                    <a:pt x="76" y="173"/>
                  </a:lnTo>
                  <a:lnTo>
                    <a:pt x="75" y="173"/>
                  </a:lnTo>
                  <a:lnTo>
                    <a:pt x="74" y="172"/>
                  </a:lnTo>
                  <a:lnTo>
                    <a:pt x="72" y="172"/>
                  </a:lnTo>
                  <a:lnTo>
                    <a:pt x="71" y="172"/>
                  </a:lnTo>
                  <a:lnTo>
                    <a:pt x="69" y="172"/>
                  </a:lnTo>
                  <a:lnTo>
                    <a:pt x="68" y="172"/>
                  </a:lnTo>
                  <a:lnTo>
                    <a:pt x="66" y="172"/>
                  </a:lnTo>
                  <a:lnTo>
                    <a:pt x="65" y="172"/>
                  </a:lnTo>
                  <a:lnTo>
                    <a:pt x="63" y="172"/>
                  </a:lnTo>
                  <a:lnTo>
                    <a:pt x="61" y="172"/>
                  </a:lnTo>
                  <a:lnTo>
                    <a:pt x="59" y="172"/>
                  </a:lnTo>
                  <a:lnTo>
                    <a:pt x="58" y="172"/>
                  </a:lnTo>
                  <a:lnTo>
                    <a:pt x="56" y="172"/>
                  </a:lnTo>
                  <a:lnTo>
                    <a:pt x="54" y="173"/>
                  </a:lnTo>
                  <a:lnTo>
                    <a:pt x="53" y="173"/>
                  </a:lnTo>
                  <a:lnTo>
                    <a:pt x="53" y="172"/>
                  </a:lnTo>
                  <a:lnTo>
                    <a:pt x="53" y="171"/>
                  </a:lnTo>
                  <a:lnTo>
                    <a:pt x="53" y="171"/>
                  </a:lnTo>
                  <a:lnTo>
                    <a:pt x="53" y="170"/>
                  </a:lnTo>
                  <a:lnTo>
                    <a:pt x="53" y="169"/>
                  </a:lnTo>
                  <a:lnTo>
                    <a:pt x="53" y="168"/>
                  </a:lnTo>
                  <a:lnTo>
                    <a:pt x="53" y="167"/>
                  </a:lnTo>
                  <a:lnTo>
                    <a:pt x="54" y="167"/>
                  </a:lnTo>
                  <a:lnTo>
                    <a:pt x="55" y="140"/>
                  </a:lnTo>
                  <a:lnTo>
                    <a:pt x="56" y="38"/>
                  </a:lnTo>
                  <a:lnTo>
                    <a:pt x="56" y="13"/>
                  </a:lnTo>
                  <a:lnTo>
                    <a:pt x="52" y="13"/>
                  </a:lnTo>
                  <a:lnTo>
                    <a:pt x="48" y="13"/>
                  </a:lnTo>
                  <a:lnTo>
                    <a:pt x="44" y="13"/>
                  </a:lnTo>
                  <a:lnTo>
                    <a:pt x="40" y="13"/>
                  </a:lnTo>
                  <a:lnTo>
                    <a:pt x="36" y="13"/>
                  </a:lnTo>
                  <a:lnTo>
                    <a:pt x="32" y="13"/>
                  </a:lnTo>
                  <a:lnTo>
                    <a:pt x="28" y="13"/>
                  </a:lnTo>
                  <a:lnTo>
                    <a:pt x="24" y="14"/>
                  </a:lnTo>
                  <a:lnTo>
                    <a:pt x="0" y="15"/>
                  </a:lnTo>
                  <a:lnTo>
                    <a:pt x="0" y="13"/>
                  </a:lnTo>
                  <a:lnTo>
                    <a:pt x="0" y="12"/>
                  </a:lnTo>
                  <a:lnTo>
                    <a:pt x="0" y="10"/>
                  </a:lnTo>
                  <a:lnTo>
                    <a:pt x="0" y="8"/>
                  </a:lnTo>
                  <a:lnTo>
                    <a:pt x="0" y="6"/>
                  </a:lnTo>
                  <a:lnTo>
                    <a:pt x="0" y="4"/>
                  </a:lnTo>
                  <a:lnTo>
                    <a:pt x="0" y="2"/>
                  </a:lnTo>
                  <a:lnTo>
                    <a:pt x="0" y="0"/>
                  </a:lnTo>
                  <a:lnTo>
                    <a:pt x="4" y="0"/>
                  </a:lnTo>
                  <a:lnTo>
                    <a:pt x="9" y="0"/>
                  </a:lnTo>
                  <a:lnTo>
                    <a:pt x="13" y="1"/>
                  </a:lnTo>
                  <a:lnTo>
                    <a:pt x="17" y="1"/>
                  </a:lnTo>
                  <a:lnTo>
                    <a:pt x="22" y="1"/>
                  </a:lnTo>
                  <a:lnTo>
                    <a:pt x="26" y="1"/>
                  </a:lnTo>
                  <a:lnTo>
                    <a:pt x="30" y="2"/>
                  </a:lnTo>
                  <a:lnTo>
                    <a:pt x="35" y="2"/>
                  </a:lnTo>
                  <a:lnTo>
                    <a:pt x="68" y="2"/>
                  </a:lnTo>
                  <a:lnTo>
                    <a:pt x="99" y="1"/>
                  </a:lnTo>
                  <a:lnTo>
                    <a:pt x="130" y="0"/>
                  </a:lnTo>
                  <a:lnTo>
                    <a:pt x="130" y="2"/>
                  </a:lnTo>
                  <a:lnTo>
                    <a:pt x="130" y="4"/>
                  </a:lnTo>
                  <a:lnTo>
                    <a:pt x="130" y="6"/>
                  </a:lnTo>
                  <a:lnTo>
                    <a:pt x="129" y="8"/>
                  </a:lnTo>
                  <a:lnTo>
                    <a:pt x="130" y="10"/>
                  </a:lnTo>
                  <a:lnTo>
                    <a:pt x="130" y="12"/>
                  </a:lnTo>
                  <a:lnTo>
                    <a:pt x="130" y="14"/>
                  </a:lnTo>
                  <a:lnTo>
                    <a:pt x="130" y="16"/>
                  </a:lnTo>
                  <a:lnTo>
                    <a:pt x="129" y="16"/>
                  </a:lnTo>
                  <a:lnTo>
                    <a:pt x="129" y="16"/>
                  </a:lnTo>
                  <a:lnTo>
                    <a:pt x="128" y="16"/>
                  </a:lnTo>
                  <a:lnTo>
                    <a:pt x="127" y="16"/>
                  </a:lnTo>
                  <a:lnTo>
                    <a:pt x="126" y="15"/>
                  </a:lnTo>
                  <a:lnTo>
                    <a:pt x="125" y="15"/>
                  </a:lnTo>
                  <a:lnTo>
                    <a:pt x="124" y="15"/>
                  </a:lnTo>
                  <a:lnTo>
                    <a:pt x="123" y="15"/>
                  </a:lnTo>
                  <a:lnTo>
                    <a:pt x="96" y="1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16" name="Freeform 7">
              <a:extLst>
                <a:ext uri="{FF2B5EF4-FFF2-40B4-BE49-F238E27FC236}">
                  <a16:creationId xmlns:a16="http://schemas.microsoft.com/office/drawing/2014/main" id="{72DD9AE3-7B11-D778-9C2A-787F0D8F773F}"/>
                </a:ext>
              </a:extLst>
            </p:cNvPr>
            <p:cNvSpPr>
              <a:spLocks/>
            </p:cNvSpPr>
            <p:nvPr userDrawn="1"/>
          </p:nvSpPr>
          <p:spPr bwMode="auto">
            <a:xfrm>
              <a:off x="5706" y="2682"/>
              <a:ext cx="91" cy="173"/>
            </a:xfrm>
            <a:custGeom>
              <a:avLst/>
              <a:gdLst>
                <a:gd name="T0" fmla="*/ 71 w 91"/>
                <a:gd name="T1" fmla="*/ 1 h 173"/>
                <a:gd name="T2" fmla="*/ 80 w 91"/>
                <a:gd name="T3" fmla="*/ 0 h 173"/>
                <a:gd name="T4" fmla="*/ 90 w 91"/>
                <a:gd name="T5" fmla="*/ 0 h 173"/>
                <a:gd name="T6" fmla="*/ 90 w 91"/>
                <a:gd name="T7" fmla="*/ 2 h 173"/>
                <a:gd name="T8" fmla="*/ 89 w 91"/>
                <a:gd name="T9" fmla="*/ 5 h 173"/>
                <a:gd name="T10" fmla="*/ 89 w 91"/>
                <a:gd name="T11" fmla="*/ 8 h 173"/>
                <a:gd name="T12" fmla="*/ 89 w 91"/>
                <a:gd name="T13" fmla="*/ 11 h 173"/>
                <a:gd name="T14" fmla="*/ 90 w 91"/>
                <a:gd name="T15" fmla="*/ 14 h 173"/>
                <a:gd name="T16" fmla="*/ 84 w 91"/>
                <a:gd name="T17" fmla="*/ 14 h 173"/>
                <a:gd name="T18" fmla="*/ 76 w 91"/>
                <a:gd name="T19" fmla="*/ 14 h 173"/>
                <a:gd name="T20" fmla="*/ 67 w 91"/>
                <a:gd name="T21" fmla="*/ 13 h 173"/>
                <a:gd name="T22" fmla="*/ 22 w 91"/>
                <a:gd name="T23" fmla="*/ 50 h 173"/>
                <a:gd name="T24" fmla="*/ 22 w 91"/>
                <a:gd name="T25" fmla="*/ 54 h 173"/>
                <a:gd name="T26" fmla="*/ 22 w 91"/>
                <a:gd name="T27" fmla="*/ 59 h 173"/>
                <a:gd name="T28" fmla="*/ 22 w 91"/>
                <a:gd name="T29" fmla="*/ 63 h 173"/>
                <a:gd name="T30" fmla="*/ 23 w 91"/>
                <a:gd name="T31" fmla="*/ 69 h 173"/>
                <a:gd name="T32" fmla="*/ 23 w 91"/>
                <a:gd name="T33" fmla="*/ 74 h 173"/>
                <a:gd name="T34" fmla="*/ 62 w 91"/>
                <a:gd name="T35" fmla="*/ 75 h 173"/>
                <a:gd name="T36" fmla="*/ 70 w 91"/>
                <a:gd name="T37" fmla="*/ 75 h 173"/>
                <a:gd name="T38" fmla="*/ 79 w 91"/>
                <a:gd name="T39" fmla="*/ 74 h 173"/>
                <a:gd name="T40" fmla="*/ 84 w 91"/>
                <a:gd name="T41" fmla="*/ 75 h 173"/>
                <a:gd name="T42" fmla="*/ 83 w 91"/>
                <a:gd name="T43" fmla="*/ 78 h 173"/>
                <a:gd name="T44" fmla="*/ 83 w 91"/>
                <a:gd name="T45" fmla="*/ 81 h 173"/>
                <a:gd name="T46" fmla="*/ 83 w 91"/>
                <a:gd name="T47" fmla="*/ 83 h 173"/>
                <a:gd name="T48" fmla="*/ 83 w 91"/>
                <a:gd name="T49" fmla="*/ 86 h 173"/>
                <a:gd name="T50" fmla="*/ 84 w 91"/>
                <a:gd name="T51" fmla="*/ 89 h 173"/>
                <a:gd name="T52" fmla="*/ 76 w 91"/>
                <a:gd name="T53" fmla="*/ 88 h 173"/>
                <a:gd name="T54" fmla="*/ 67 w 91"/>
                <a:gd name="T55" fmla="*/ 88 h 173"/>
                <a:gd name="T56" fmla="*/ 48 w 91"/>
                <a:gd name="T57" fmla="*/ 87 h 173"/>
                <a:gd name="T58" fmla="*/ 44 w 91"/>
                <a:gd name="T59" fmla="*/ 87 h 173"/>
                <a:gd name="T60" fmla="*/ 40 w 91"/>
                <a:gd name="T61" fmla="*/ 87 h 173"/>
                <a:gd name="T62" fmla="*/ 23 w 91"/>
                <a:gd name="T63" fmla="*/ 87 h 173"/>
                <a:gd name="T64" fmla="*/ 23 w 91"/>
                <a:gd name="T65" fmla="*/ 95 h 173"/>
                <a:gd name="T66" fmla="*/ 22 w 91"/>
                <a:gd name="T67" fmla="*/ 102 h 173"/>
                <a:gd name="T68" fmla="*/ 22 w 91"/>
                <a:gd name="T69" fmla="*/ 139 h 173"/>
                <a:gd name="T70" fmla="*/ 23 w 91"/>
                <a:gd name="T71" fmla="*/ 147 h 173"/>
                <a:gd name="T72" fmla="*/ 23 w 91"/>
                <a:gd name="T73" fmla="*/ 156 h 173"/>
                <a:gd name="T74" fmla="*/ 29 w 91"/>
                <a:gd name="T75" fmla="*/ 161 h 173"/>
                <a:gd name="T76" fmla="*/ 46 w 91"/>
                <a:gd name="T77" fmla="*/ 161 h 173"/>
                <a:gd name="T78" fmla="*/ 63 w 91"/>
                <a:gd name="T79" fmla="*/ 160 h 173"/>
                <a:gd name="T80" fmla="*/ 74 w 91"/>
                <a:gd name="T81" fmla="*/ 160 h 173"/>
                <a:gd name="T82" fmla="*/ 83 w 91"/>
                <a:gd name="T83" fmla="*/ 159 h 173"/>
                <a:gd name="T84" fmla="*/ 91 w 91"/>
                <a:gd name="T85" fmla="*/ 158 h 173"/>
                <a:gd name="T86" fmla="*/ 91 w 91"/>
                <a:gd name="T87" fmla="*/ 163 h 173"/>
                <a:gd name="T88" fmla="*/ 91 w 91"/>
                <a:gd name="T89" fmla="*/ 169 h 173"/>
                <a:gd name="T90" fmla="*/ 74 w 91"/>
                <a:gd name="T91" fmla="*/ 172 h 173"/>
                <a:gd name="T92" fmla="*/ 62 w 91"/>
                <a:gd name="T93" fmla="*/ 172 h 173"/>
                <a:gd name="T94" fmla="*/ 51 w 91"/>
                <a:gd name="T95" fmla="*/ 172 h 173"/>
                <a:gd name="T96" fmla="*/ 40 w 91"/>
                <a:gd name="T97" fmla="*/ 172 h 173"/>
                <a:gd name="T98" fmla="*/ 32 w 91"/>
                <a:gd name="T99" fmla="*/ 172 h 173"/>
                <a:gd name="T100" fmla="*/ 24 w 91"/>
                <a:gd name="T101" fmla="*/ 172 h 173"/>
                <a:gd name="T102" fmla="*/ 16 w 91"/>
                <a:gd name="T103" fmla="*/ 172 h 173"/>
                <a:gd name="T104" fmla="*/ 8 w 91"/>
                <a:gd name="T105" fmla="*/ 172 h 173"/>
                <a:gd name="T106" fmla="*/ 0 w 91"/>
                <a:gd name="T107" fmla="*/ 173 h 173"/>
                <a:gd name="T108" fmla="*/ 2 w 91"/>
                <a:gd name="T109" fmla="*/ 32 h 173"/>
                <a:gd name="T110" fmla="*/ 1 w 91"/>
                <a:gd name="T111" fmla="*/ 20 h 173"/>
                <a:gd name="T112" fmla="*/ 1 w 91"/>
                <a:gd name="T113" fmla="*/ 8 h 173"/>
                <a:gd name="T114" fmla="*/ 28 w 91"/>
                <a:gd name="T115" fmla="*/ 1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1" h="173">
                  <a:moveTo>
                    <a:pt x="64" y="1"/>
                  </a:moveTo>
                  <a:lnTo>
                    <a:pt x="67" y="1"/>
                  </a:lnTo>
                  <a:lnTo>
                    <a:pt x="71" y="1"/>
                  </a:lnTo>
                  <a:lnTo>
                    <a:pt x="74" y="0"/>
                  </a:lnTo>
                  <a:lnTo>
                    <a:pt x="77" y="0"/>
                  </a:lnTo>
                  <a:lnTo>
                    <a:pt x="80" y="0"/>
                  </a:lnTo>
                  <a:lnTo>
                    <a:pt x="84" y="0"/>
                  </a:lnTo>
                  <a:lnTo>
                    <a:pt x="87" y="0"/>
                  </a:lnTo>
                  <a:lnTo>
                    <a:pt x="90" y="0"/>
                  </a:lnTo>
                  <a:lnTo>
                    <a:pt x="90" y="1"/>
                  </a:lnTo>
                  <a:lnTo>
                    <a:pt x="90" y="2"/>
                  </a:lnTo>
                  <a:lnTo>
                    <a:pt x="90" y="2"/>
                  </a:lnTo>
                  <a:lnTo>
                    <a:pt x="90" y="3"/>
                  </a:lnTo>
                  <a:lnTo>
                    <a:pt x="89" y="4"/>
                  </a:lnTo>
                  <a:lnTo>
                    <a:pt x="89" y="5"/>
                  </a:lnTo>
                  <a:lnTo>
                    <a:pt x="89" y="6"/>
                  </a:lnTo>
                  <a:lnTo>
                    <a:pt x="89" y="7"/>
                  </a:lnTo>
                  <a:lnTo>
                    <a:pt x="89" y="8"/>
                  </a:lnTo>
                  <a:lnTo>
                    <a:pt x="89" y="9"/>
                  </a:lnTo>
                  <a:lnTo>
                    <a:pt x="89" y="10"/>
                  </a:lnTo>
                  <a:lnTo>
                    <a:pt x="89" y="11"/>
                  </a:lnTo>
                  <a:lnTo>
                    <a:pt x="90" y="12"/>
                  </a:lnTo>
                  <a:lnTo>
                    <a:pt x="90" y="13"/>
                  </a:lnTo>
                  <a:lnTo>
                    <a:pt x="90" y="14"/>
                  </a:lnTo>
                  <a:lnTo>
                    <a:pt x="90" y="15"/>
                  </a:lnTo>
                  <a:lnTo>
                    <a:pt x="87" y="15"/>
                  </a:lnTo>
                  <a:lnTo>
                    <a:pt x="84" y="14"/>
                  </a:lnTo>
                  <a:lnTo>
                    <a:pt x="82" y="14"/>
                  </a:lnTo>
                  <a:lnTo>
                    <a:pt x="79" y="14"/>
                  </a:lnTo>
                  <a:lnTo>
                    <a:pt x="76" y="14"/>
                  </a:lnTo>
                  <a:lnTo>
                    <a:pt x="73" y="13"/>
                  </a:lnTo>
                  <a:lnTo>
                    <a:pt x="70" y="13"/>
                  </a:lnTo>
                  <a:lnTo>
                    <a:pt x="67" y="13"/>
                  </a:lnTo>
                  <a:lnTo>
                    <a:pt x="42" y="12"/>
                  </a:lnTo>
                  <a:lnTo>
                    <a:pt x="24" y="12"/>
                  </a:lnTo>
                  <a:lnTo>
                    <a:pt x="22" y="50"/>
                  </a:lnTo>
                  <a:lnTo>
                    <a:pt x="22" y="52"/>
                  </a:lnTo>
                  <a:lnTo>
                    <a:pt x="22" y="53"/>
                  </a:lnTo>
                  <a:lnTo>
                    <a:pt x="22" y="54"/>
                  </a:lnTo>
                  <a:lnTo>
                    <a:pt x="22" y="56"/>
                  </a:lnTo>
                  <a:lnTo>
                    <a:pt x="22" y="57"/>
                  </a:lnTo>
                  <a:lnTo>
                    <a:pt x="22" y="59"/>
                  </a:lnTo>
                  <a:lnTo>
                    <a:pt x="22" y="60"/>
                  </a:lnTo>
                  <a:lnTo>
                    <a:pt x="22" y="62"/>
                  </a:lnTo>
                  <a:lnTo>
                    <a:pt x="22" y="63"/>
                  </a:lnTo>
                  <a:lnTo>
                    <a:pt x="22" y="65"/>
                  </a:lnTo>
                  <a:lnTo>
                    <a:pt x="22" y="67"/>
                  </a:lnTo>
                  <a:lnTo>
                    <a:pt x="23" y="69"/>
                  </a:lnTo>
                  <a:lnTo>
                    <a:pt x="23" y="71"/>
                  </a:lnTo>
                  <a:lnTo>
                    <a:pt x="23" y="73"/>
                  </a:lnTo>
                  <a:lnTo>
                    <a:pt x="23" y="74"/>
                  </a:lnTo>
                  <a:lnTo>
                    <a:pt x="23" y="76"/>
                  </a:lnTo>
                  <a:lnTo>
                    <a:pt x="48" y="76"/>
                  </a:lnTo>
                  <a:lnTo>
                    <a:pt x="62" y="75"/>
                  </a:lnTo>
                  <a:lnTo>
                    <a:pt x="65" y="75"/>
                  </a:lnTo>
                  <a:lnTo>
                    <a:pt x="67" y="75"/>
                  </a:lnTo>
                  <a:lnTo>
                    <a:pt x="70" y="75"/>
                  </a:lnTo>
                  <a:lnTo>
                    <a:pt x="73" y="75"/>
                  </a:lnTo>
                  <a:lnTo>
                    <a:pt x="76" y="75"/>
                  </a:lnTo>
                  <a:lnTo>
                    <a:pt x="79" y="74"/>
                  </a:lnTo>
                  <a:lnTo>
                    <a:pt x="81" y="74"/>
                  </a:lnTo>
                  <a:lnTo>
                    <a:pt x="84" y="74"/>
                  </a:lnTo>
                  <a:lnTo>
                    <a:pt x="84" y="75"/>
                  </a:lnTo>
                  <a:lnTo>
                    <a:pt x="84" y="76"/>
                  </a:lnTo>
                  <a:lnTo>
                    <a:pt x="84" y="77"/>
                  </a:lnTo>
                  <a:lnTo>
                    <a:pt x="83" y="78"/>
                  </a:lnTo>
                  <a:lnTo>
                    <a:pt x="83" y="79"/>
                  </a:lnTo>
                  <a:lnTo>
                    <a:pt x="83" y="80"/>
                  </a:lnTo>
                  <a:lnTo>
                    <a:pt x="83" y="81"/>
                  </a:lnTo>
                  <a:lnTo>
                    <a:pt x="83" y="82"/>
                  </a:lnTo>
                  <a:lnTo>
                    <a:pt x="83" y="83"/>
                  </a:lnTo>
                  <a:lnTo>
                    <a:pt x="83" y="83"/>
                  </a:lnTo>
                  <a:lnTo>
                    <a:pt x="83" y="84"/>
                  </a:lnTo>
                  <a:lnTo>
                    <a:pt x="83" y="85"/>
                  </a:lnTo>
                  <a:lnTo>
                    <a:pt x="83" y="86"/>
                  </a:lnTo>
                  <a:lnTo>
                    <a:pt x="84" y="87"/>
                  </a:lnTo>
                  <a:lnTo>
                    <a:pt x="84" y="88"/>
                  </a:lnTo>
                  <a:lnTo>
                    <a:pt x="84" y="89"/>
                  </a:lnTo>
                  <a:lnTo>
                    <a:pt x="81" y="89"/>
                  </a:lnTo>
                  <a:lnTo>
                    <a:pt x="78" y="89"/>
                  </a:lnTo>
                  <a:lnTo>
                    <a:pt x="76" y="88"/>
                  </a:lnTo>
                  <a:lnTo>
                    <a:pt x="73" y="88"/>
                  </a:lnTo>
                  <a:lnTo>
                    <a:pt x="70" y="88"/>
                  </a:lnTo>
                  <a:lnTo>
                    <a:pt x="67" y="88"/>
                  </a:lnTo>
                  <a:lnTo>
                    <a:pt x="65" y="88"/>
                  </a:lnTo>
                  <a:lnTo>
                    <a:pt x="62" y="88"/>
                  </a:lnTo>
                  <a:lnTo>
                    <a:pt x="48" y="87"/>
                  </a:lnTo>
                  <a:lnTo>
                    <a:pt x="46" y="87"/>
                  </a:lnTo>
                  <a:lnTo>
                    <a:pt x="45" y="87"/>
                  </a:lnTo>
                  <a:lnTo>
                    <a:pt x="44" y="87"/>
                  </a:lnTo>
                  <a:lnTo>
                    <a:pt x="42" y="87"/>
                  </a:lnTo>
                  <a:lnTo>
                    <a:pt x="41" y="87"/>
                  </a:lnTo>
                  <a:lnTo>
                    <a:pt x="40" y="87"/>
                  </a:lnTo>
                  <a:lnTo>
                    <a:pt x="38" y="87"/>
                  </a:lnTo>
                  <a:lnTo>
                    <a:pt x="37" y="87"/>
                  </a:lnTo>
                  <a:lnTo>
                    <a:pt x="23" y="87"/>
                  </a:lnTo>
                  <a:lnTo>
                    <a:pt x="23" y="90"/>
                  </a:lnTo>
                  <a:lnTo>
                    <a:pt x="23" y="92"/>
                  </a:lnTo>
                  <a:lnTo>
                    <a:pt x="23" y="95"/>
                  </a:lnTo>
                  <a:lnTo>
                    <a:pt x="23" y="97"/>
                  </a:lnTo>
                  <a:lnTo>
                    <a:pt x="22" y="100"/>
                  </a:lnTo>
                  <a:lnTo>
                    <a:pt x="22" y="102"/>
                  </a:lnTo>
                  <a:lnTo>
                    <a:pt x="22" y="105"/>
                  </a:lnTo>
                  <a:lnTo>
                    <a:pt x="22" y="107"/>
                  </a:lnTo>
                  <a:lnTo>
                    <a:pt x="22" y="139"/>
                  </a:lnTo>
                  <a:lnTo>
                    <a:pt x="22" y="142"/>
                  </a:lnTo>
                  <a:lnTo>
                    <a:pt x="22" y="145"/>
                  </a:lnTo>
                  <a:lnTo>
                    <a:pt x="23" y="147"/>
                  </a:lnTo>
                  <a:lnTo>
                    <a:pt x="23" y="150"/>
                  </a:lnTo>
                  <a:lnTo>
                    <a:pt x="23" y="153"/>
                  </a:lnTo>
                  <a:lnTo>
                    <a:pt x="23" y="156"/>
                  </a:lnTo>
                  <a:lnTo>
                    <a:pt x="23" y="158"/>
                  </a:lnTo>
                  <a:lnTo>
                    <a:pt x="23" y="161"/>
                  </a:lnTo>
                  <a:lnTo>
                    <a:pt x="29" y="161"/>
                  </a:lnTo>
                  <a:lnTo>
                    <a:pt x="34" y="161"/>
                  </a:lnTo>
                  <a:lnTo>
                    <a:pt x="40" y="161"/>
                  </a:lnTo>
                  <a:lnTo>
                    <a:pt x="46" y="161"/>
                  </a:lnTo>
                  <a:lnTo>
                    <a:pt x="51" y="161"/>
                  </a:lnTo>
                  <a:lnTo>
                    <a:pt x="57" y="160"/>
                  </a:lnTo>
                  <a:lnTo>
                    <a:pt x="63" y="160"/>
                  </a:lnTo>
                  <a:lnTo>
                    <a:pt x="68" y="160"/>
                  </a:lnTo>
                  <a:lnTo>
                    <a:pt x="71" y="160"/>
                  </a:lnTo>
                  <a:lnTo>
                    <a:pt x="74" y="160"/>
                  </a:lnTo>
                  <a:lnTo>
                    <a:pt x="77" y="160"/>
                  </a:lnTo>
                  <a:lnTo>
                    <a:pt x="80" y="159"/>
                  </a:lnTo>
                  <a:lnTo>
                    <a:pt x="83" y="159"/>
                  </a:lnTo>
                  <a:lnTo>
                    <a:pt x="86" y="159"/>
                  </a:lnTo>
                  <a:lnTo>
                    <a:pt x="88" y="158"/>
                  </a:lnTo>
                  <a:lnTo>
                    <a:pt x="91" y="158"/>
                  </a:lnTo>
                  <a:lnTo>
                    <a:pt x="91" y="160"/>
                  </a:lnTo>
                  <a:lnTo>
                    <a:pt x="91" y="162"/>
                  </a:lnTo>
                  <a:lnTo>
                    <a:pt x="91" y="163"/>
                  </a:lnTo>
                  <a:lnTo>
                    <a:pt x="91" y="165"/>
                  </a:lnTo>
                  <a:lnTo>
                    <a:pt x="91" y="167"/>
                  </a:lnTo>
                  <a:lnTo>
                    <a:pt x="91" y="169"/>
                  </a:lnTo>
                  <a:lnTo>
                    <a:pt x="91" y="171"/>
                  </a:lnTo>
                  <a:lnTo>
                    <a:pt x="91" y="173"/>
                  </a:lnTo>
                  <a:lnTo>
                    <a:pt x="74" y="172"/>
                  </a:lnTo>
                  <a:lnTo>
                    <a:pt x="70" y="172"/>
                  </a:lnTo>
                  <a:lnTo>
                    <a:pt x="66" y="172"/>
                  </a:lnTo>
                  <a:lnTo>
                    <a:pt x="62" y="172"/>
                  </a:lnTo>
                  <a:lnTo>
                    <a:pt x="59" y="172"/>
                  </a:lnTo>
                  <a:lnTo>
                    <a:pt x="55" y="172"/>
                  </a:lnTo>
                  <a:lnTo>
                    <a:pt x="51" y="172"/>
                  </a:lnTo>
                  <a:lnTo>
                    <a:pt x="47" y="172"/>
                  </a:lnTo>
                  <a:lnTo>
                    <a:pt x="43" y="172"/>
                  </a:lnTo>
                  <a:lnTo>
                    <a:pt x="40" y="172"/>
                  </a:lnTo>
                  <a:lnTo>
                    <a:pt x="38" y="172"/>
                  </a:lnTo>
                  <a:lnTo>
                    <a:pt x="35" y="172"/>
                  </a:lnTo>
                  <a:lnTo>
                    <a:pt x="32" y="172"/>
                  </a:lnTo>
                  <a:lnTo>
                    <a:pt x="29" y="172"/>
                  </a:lnTo>
                  <a:lnTo>
                    <a:pt x="27" y="172"/>
                  </a:lnTo>
                  <a:lnTo>
                    <a:pt x="24" y="172"/>
                  </a:lnTo>
                  <a:lnTo>
                    <a:pt x="21" y="172"/>
                  </a:lnTo>
                  <a:lnTo>
                    <a:pt x="18" y="172"/>
                  </a:lnTo>
                  <a:lnTo>
                    <a:pt x="16" y="172"/>
                  </a:lnTo>
                  <a:lnTo>
                    <a:pt x="13" y="172"/>
                  </a:lnTo>
                  <a:lnTo>
                    <a:pt x="10" y="172"/>
                  </a:lnTo>
                  <a:lnTo>
                    <a:pt x="8" y="172"/>
                  </a:lnTo>
                  <a:lnTo>
                    <a:pt x="5" y="172"/>
                  </a:lnTo>
                  <a:lnTo>
                    <a:pt x="3" y="173"/>
                  </a:lnTo>
                  <a:lnTo>
                    <a:pt x="0" y="173"/>
                  </a:lnTo>
                  <a:lnTo>
                    <a:pt x="1" y="141"/>
                  </a:lnTo>
                  <a:lnTo>
                    <a:pt x="2" y="54"/>
                  </a:lnTo>
                  <a:lnTo>
                    <a:pt x="2" y="32"/>
                  </a:lnTo>
                  <a:lnTo>
                    <a:pt x="2" y="28"/>
                  </a:lnTo>
                  <a:lnTo>
                    <a:pt x="1" y="24"/>
                  </a:lnTo>
                  <a:lnTo>
                    <a:pt x="1" y="20"/>
                  </a:lnTo>
                  <a:lnTo>
                    <a:pt x="1" y="16"/>
                  </a:lnTo>
                  <a:lnTo>
                    <a:pt x="1" y="12"/>
                  </a:lnTo>
                  <a:lnTo>
                    <a:pt x="1" y="8"/>
                  </a:lnTo>
                  <a:lnTo>
                    <a:pt x="1" y="4"/>
                  </a:lnTo>
                  <a:lnTo>
                    <a:pt x="0" y="0"/>
                  </a:lnTo>
                  <a:lnTo>
                    <a:pt x="28" y="1"/>
                  </a:lnTo>
                  <a:lnTo>
                    <a:pt x="64"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17" name="Freeform 8">
              <a:extLst>
                <a:ext uri="{FF2B5EF4-FFF2-40B4-BE49-F238E27FC236}">
                  <a16:creationId xmlns:a16="http://schemas.microsoft.com/office/drawing/2014/main" id="{44880122-593F-6C60-F7F4-746A9DE1A522}"/>
                </a:ext>
              </a:extLst>
            </p:cNvPr>
            <p:cNvSpPr>
              <a:spLocks/>
            </p:cNvSpPr>
            <p:nvPr userDrawn="1"/>
          </p:nvSpPr>
          <p:spPr bwMode="auto">
            <a:xfrm>
              <a:off x="5842" y="2680"/>
              <a:ext cx="200" cy="175"/>
            </a:xfrm>
            <a:custGeom>
              <a:avLst/>
              <a:gdLst>
                <a:gd name="T0" fmla="*/ 63 w 200"/>
                <a:gd name="T1" fmla="*/ 66 h 175"/>
                <a:gd name="T2" fmla="*/ 72 w 200"/>
                <a:gd name="T3" fmla="*/ 84 h 175"/>
                <a:gd name="T4" fmla="*/ 82 w 200"/>
                <a:gd name="T5" fmla="*/ 101 h 175"/>
                <a:gd name="T6" fmla="*/ 92 w 200"/>
                <a:gd name="T7" fmla="*/ 118 h 175"/>
                <a:gd name="T8" fmla="*/ 102 w 200"/>
                <a:gd name="T9" fmla="*/ 135 h 175"/>
                <a:gd name="T10" fmla="*/ 107 w 200"/>
                <a:gd name="T11" fmla="*/ 126 h 175"/>
                <a:gd name="T12" fmla="*/ 112 w 200"/>
                <a:gd name="T13" fmla="*/ 117 h 175"/>
                <a:gd name="T14" fmla="*/ 117 w 200"/>
                <a:gd name="T15" fmla="*/ 108 h 175"/>
                <a:gd name="T16" fmla="*/ 121 w 200"/>
                <a:gd name="T17" fmla="*/ 99 h 175"/>
                <a:gd name="T18" fmla="*/ 157 w 200"/>
                <a:gd name="T19" fmla="*/ 33 h 175"/>
                <a:gd name="T20" fmla="*/ 163 w 200"/>
                <a:gd name="T21" fmla="*/ 24 h 175"/>
                <a:gd name="T22" fmla="*/ 168 w 200"/>
                <a:gd name="T23" fmla="*/ 14 h 175"/>
                <a:gd name="T24" fmla="*/ 173 w 200"/>
                <a:gd name="T25" fmla="*/ 4 h 175"/>
                <a:gd name="T26" fmla="*/ 179 w 200"/>
                <a:gd name="T27" fmla="*/ 0 h 175"/>
                <a:gd name="T28" fmla="*/ 193 w 200"/>
                <a:gd name="T29" fmla="*/ 117 h 175"/>
                <a:gd name="T30" fmla="*/ 195 w 200"/>
                <a:gd name="T31" fmla="*/ 134 h 175"/>
                <a:gd name="T32" fmla="*/ 197 w 200"/>
                <a:gd name="T33" fmla="*/ 150 h 175"/>
                <a:gd name="T34" fmla="*/ 199 w 200"/>
                <a:gd name="T35" fmla="*/ 167 h 175"/>
                <a:gd name="T36" fmla="*/ 199 w 200"/>
                <a:gd name="T37" fmla="*/ 175 h 175"/>
                <a:gd name="T38" fmla="*/ 196 w 200"/>
                <a:gd name="T39" fmla="*/ 174 h 175"/>
                <a:gd name="T40" fmla="*/ 193 w 200"/>
                <a:gd name="T41" fmla="*/ 174 h 175"/>
                <a:gd name="T42" fmla="*/ 190 w 200"/>
                <a:gd name="T43" fmla="*/ 174 h 175"/>
                <a:gd name="T44" fmla="*/ 187 w 200"/>
                <a:gd name="T45" fmla="*/ 174 h 175"/>
                <a:gd name="T46" fmla="*/ 184 w 200"/>
                <a:gd name="T47" fmla="*/ 174 h 175"/>
                <a:gd name="T48" fmla="*/ 181 w 200"/>
                <a:gd name="T49" fmla="*/ 174 h 175"/>
                <a:gd name="T50" fmla="*/ 178 w 200"/>
                <a:gd name="T51" fmla="*/ 175 h 175"/>
                <a:gd name="T52" fmla="*/ 168 w 200"/>
                <a:gd name="T53" fmla="*/ 83 h 175"/>
                <a:gd name="T54" fmla="*/ 167 w 200"/>
                <a:gd name="T55" fmla="*/ 73 h 175"/>
                <a:gd name="T56" fmla="*/ 166 w 200"/>
                <a:gd name="T57" fmla="*/ 64 h 175"/>
                <a:gd name="T58" fmla="*/ 165 w 200"/>
                <a:gd name="T59" fmla="*/ 55 h 175"/>
                <a:gd name="T60" fmla="*/ 164 w 200"/>
                <a:gd name="T61" fmla="*/ 45 h 175"/>
                <a:gd name="T62" fmla="*/ 115 w 200"/>
                <a:gd name="T63" fmla="*/ 137 h 175"/>
                <a:gd name="T64" fmla="*/ 110 w 200"/>
                <a:gd name="T65" fmla="*/ 146 h 175"/>
                <a:gd name="T66" fmla="*/ 106 w 200"/>
                <a:gd name="T67" fmla="*/ 155 h 175"/>
                <a:gd name="T68" fmla="*/ 102 w 200"/>
                <a:gd name="T69" fmla="*/ 164 h 175"/>
                <a:gd name="T70" fmla="*/ 98 w 200"/>
                <a:gd name="T71" fmla="*/ 173 h 175"/>
                <a:gd name="T72" fmla="*/ 81 w 200"/>
                <a:gd name="T73" fmla="*/ 144 h 175"/>
                <a:gd name="T74" fmla="*/ 68 w 200"/>
                <a:gd name="T75" fmla="*/ 119 h 175"/>
                <a:gd name="T76" fmla="*/ 56 w 200"/>
                <a:gd name="T77" fmla="*/ 95 h 175"/>
                <a:gd name="T78" fmla="*/ 43 w 200"/>
                <a:gd name="T79" fmla="*/ 70 h 175"/>
                <a:gd name="T80" fmla="*/ 30 w 200"/>
                <a:gd name="T81" fmla="*/ 45 h 175"/>
                <a:gd name="T82" fmla="*/ 18 w 200"/>
                <a:gd name="T83" fmla="*/ 169 h 175"/>
                <a:gd name="T84" fmla="*/ 18 w 200"/>
                <a:gd name="T85" fmla="*/ 171 h 175"/>
                <a:gd name="T86" fmla="*/ 18 w 200"/>
                <a:gd name="T87" fmla="*/ 172 h 175"/>
                <a:gd name="T88" fmla="*/ 17 w 200"/>
                <a:gd name="T89" fmla="*/ 174 h 175"/>
                <a:gd name="T90" fmla="*/ 17 w 200"/>
                <a:gd name="T91" fmla="*/ 175 h 175"/>
                <a:gd name="T92" fmla="*/ 13 w 200"/>
                <a:gd name="T93" fmla="*/ 174 h 175"/>
                <a:gd name="T94" fmla="*/ 9 w 200"/>
                <a:gd name="T95" fmla="*/ 174 h 175"/>
                <a:gd name="T96" fmla="*/ 4 w 200"/>
                <a:gd name="T97" fmla="*/ 174 h 175"/>
                <a:gd name="T98" fmla="*/ 0 w 200"/>
                <a:gd name="T99" fmla="*/ 175 h 175"/>
                <a:gd name="T100" fmla="*/ 8 w 200"/>
                <a:gd name="T101" fmla="*/ 120 h 175"/>
                <a:gd name="T102" fmla="*/ 21 w 200"/>
                <a:gd name="T103" fmla="*/ 25 h 175"/>
                <a:gd name="T104" fmla="*/ 22 w 200"/>
                <a:gd name="T105" fmla="*/ 18 h 175"/>
                <a:gd name="T106" fmla="*/ 23 w 200"/>
                <a:gd name="T107" fmla="*/ 11 h 175"/>
                <a:gd name="T108" fmla="*/ 24 w 200"/>
                <a:gd name="T109" fmla="*/ 3 h 175"/>
                <a:gd name="T110" fmla="*/ 28 w 200"/>
                <a:gd name="T11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 h="175">
                  <a:moveTo>
                    <a:pt x="28" y="0"/>
                  </a:moveTo>
                  <a:lnTo>
                    <a:pt x="63" y="66"/>
                  </a:lnTo>
                  <a:lnTo>
                    <a:pt x="67" y="75"/>
                  </a:lnTo>
                  <a:lnTo>
                    <a:pt x="72" y="84"/>
                  </a:lnTo>
                  <a:lnTo>
                    <a:pt x="77" y="92"/>
                  </a:lnTo>
                  <a:lnTo>
                    <a:pt x="82" y="101"/>
                  </a:lnTo>
                  <a:lnTo>
                    <a:pt x="87" y="109"/>
                  </a:lnTo>
                  <a:lnTo>
                    <a:pt x="92" y="118"/>
                  </a:lnTo>
                  <a:lnTo>
                    <a:pt x="97" y="127"/>
                  </a:lnTo>
                  <a:lnTo>
                    <a:pt x="102" y="135"/>
                  </a:lnTo>
                  <a:lnTo>
                    <a:pt x="104" y="131"/>
                  </a:lnTo>
                  <a:lnTo>
                    <a:pt x="107" y="126"/>
                  </a:lnTo>
                  <a:lnTo>
                    <a:pt x="109" y="122"/>
                  </a:lnTo>
                  <a:lnTo>
                    <a:pt x="112" y="117"/>
                  </a:lnTo>
                  <a:lnTo>
                    <a:pt x="114" y="113"/>
                  </a:lnTo>
                  <a:lnTo>
                    <a:pt x="117" y="108"/>
                  </a:lnTo>
                  <a:lnTo>
                    <a:pt x="119" y="104"/>
                  </a:lnTo>
                  <a:lnTo>
                    <a:pt x="121" y="99"/>
                  </a:lnTo>
                  <a:lnTo>
                    <a:pt x="155" y="38"/>
                  </a:lnTo>
                  <a:lnTo>
                    <a:pt x="157" y="33"/>
                  </a:lnTo>
                  <a:lnTo>
                    <a:pt x="160" y="29"/>
                  </a:lnTo>
                  <a:lnTo>
                    <a:pt x="163" y="24"/>
                  </a:lnTo>
                  <a:lnTo>
                    <a:pt x="165" y="19"/>
                  </a:lnTo>
                  <a:lnTo>
                    <a:pt x="168" y="14"/>
                  </a:lnTo>
                  <a:lnTo>
                    <a:pt x="171" y="9"/>
                  </a:lnTo>
                  <a:lnTo>
                    <a:pt x="173" y="4"/>
                  </a:lnTo>
                  <a:lnTo>
                    <a:pt x="176" y="0"/>
                  </a:lnTo>
                  <a:lnTo>
                    <a:pt x="179" y="0"/>
                  </a:lnTo>
                  <a:lnTo>
                    <a:pt x="192" y="109"/>
                  </a:lnTo>
                  <a:lnTo>
                    <a:pt x="193" y="117"/>
                  </a:lnTo>
                  <a:lnTo>
                    <a:pt x="194" y="126"/>
                  </a:lnTo>
                  <a:lnTo>
                    <a:pt x="195" y="134"/>
                  </a:lnTo>
                  <a:lnTo>
                    <a:pt x="196" y="142"/>
                  </a:lnTo>
                  <a:lnTo>
                    <a:pt x="197" y="150"/>
                  </a:lnTo>
                  <a:lnTo>
                    <a:pt x="198" y="158"/>
                  </a:lnTo>
                  <a:lnTo>
                    <a:pt x="199" y="167"/>
                  </a:lnTo>
                  <a:lnTo>
                    <a:pt x="200" y="175"/>
                  </a:lnTo>
                  <a:lnTo>
                    <a:pt x="199" y="175"/>
                  </a:lnTo>
                  <a:lnTo>
                    <a:pt x="197" y="175"/>
                  </a:lnTo>
                  <a:lnTo>
                    <a:pt x="196" y="174"/>
                  </a:lnTo>
                  <a:lnTo>
                    <a:pt x="194" y="174"/>
                  </a:lnTo>
                  <a:lnTo>
                    <a:pt x="193" y="174"/>
                  </a:lnTo>
                  <a:lnTo>
                    <a:pt x="192" y="174"/>
                  </a:lnTo>
                  <a:lnTo>
                    <a:pt x="190" y="174"/>
                  </a:lnTo>
                  <a:lnTo>
                    <a:pt x="189" y="174"/>
                  </a:lnTo>
                  <a:lnTo>
                    <a:pt x="187" y="174"/>
                  </a:lnTo>
                  <a:lnTo>
                    <a:pt x="186" y="174"/>
                  </a:lnTo>
                  <a:lnTo>
                    <a:pt x="184" y="174"/>
                  </a:lnTo>
                  <a:lnTo>
                    <a:pt x="183" y="174"/>
                  </a:lnTo>
                  <a:lnTo>
                    <a:pt x="181" y="174"/>
                  </a:lnTo>
                  <a:lnTo>
                    <a:pt x="179" y="174"/>
                  </a:lnTo>
                  <a:lnTo>
                    <a:pt x="178" y="175"/>
                  </a:lnTo>
                  <a:lnTo>
                    <a:pt x="176" y="175"/>
                  </a:lnTo>
                  <a:lnTo>
                    <a:pt x="168" y="83"/>
                  </a:lnTo>
                  <a:lnTo>
                    <a:pt x="168" y="78"/>
                  </a:lnTo>
                  <a:lnTo>
                    <a:pt x="167" y="73"/>
                  </a:lnTo>
                  <a:lnTo>
                    <a:pt x="167" y="69"/>
                  </a:lnTo>
                  <a:lnTo>
                    <a:pt x="166" y="64"/>
                  </a:lnTo>
                  <a:lnTo>
                    <a:pt x="165" y="59"/>
                  </a:lnTo>
                  <a:lnTo>
                    <a:pt x="165" y="55"/>
                  </a:lnTo>
                  <a:lnTo>
                    <a:pt x="164" y="50"/>
                  </a:lnTo>
                  <a:lnTo>
                    <a:pt x="164" y="45"/>
                  </a:lnTo>
                  <a:lnTo>
                    <a:pt x="128" y="110"/>
                  </a:lnTo>
                  <a:lnTo>
                    <a:pt x="115" y="137"/>
                  </a:lnTo>
                  <a:lnTo>
                    <a:pt x="113" y="141"/>
                  </a:lnTo>
                  <a:lnTo>
                    <a:pt x="110" y="146"/>
                  </a:lnTo>
                  <a:lnTo>
                    <a:pt x="108" y="150"/>
                  </a:lnTo>
                  <a:lnTo>
                    <a:pt x="106" y="155"/>
                  </a:lnTo>
                  <a:lnTo>
                    <a:pt x="104" y="159"/>
                  </a:lnTo>
                  <a:lnTo>
                    <a:pt x="102" y="164"/>
                  </a:lnTo>
                  <a:lnTo>
                    <a:pt x="100" y="168"/>
                  </a:lnTo>
                  <a:lnTo>
                    <a:pt x="98" y="173"/>
                  </a:lnTo>
                  <a:lnTo>
                    <a:pt x="95" y="173"/>
                  </a:lnTo>
                  <a:lnTo>
                    <a:pt x="81" y="144"/>
                  </a:lnTo>
                  <a:lnTo>
                    <a:pt x="75" y="132"/>
                  </a:lnTo>
                  <a:lnTo>
                    <a:pt x="68" y="119"/>
                  </a:lnTo>
                  <a:lnTo>
                    <a:pt x="62" y="107"/>
                  </a:lnTo>
                  <a:lnTo>
                    <a:pt x="56" y="95"/>
                  </a:lnTo>
                  <a:lnTo>
                    <a:pt x="49" y="82"/>
                  </a:lnTo>
                  <a:lnTo>
                    <a:pt x="43" y="70"/>
                  </a:lnTo>
                  <a:lnTo>
                    <a:pt x="36" y="58"/>
                  </a:lnTo>
                  <a:lnTo>
                    <a:pt x="30" y="45"/>
                  </a:lnTo>
                  <a:lnTo>
                    <a:pt x="19" y="144"/>
                  </a:lnTo>
                  <a:lnTo>
                    <a:pt x="18" y="169"/>
                  </a:lnTo>
                  <a:lnTo>
                    <a:pt x="18" y="170"/>
                  </a:lnTo>
                  <a:lnTo>
                    <a:pt x="18" y="171"/>
                  </a:lnTo>
                  <a:lnTo>
                    <a:pt x="18" y="172"/>
                  </a:lnTo>
                  <a:lnTo>
                    <a:pt x="18" y="172"/>
                  </a:lnTo>
                  <a:lnTo>
                    <a:pt x="18" y="173"/>
                  </a:lnTo>
                  <a:lnTo>
                    <a:pt x="17" y="174"/>
                  </a:lnTo>
                  <a:lnTo>
                    <a:pt x="17" y="174"/>
                  </a:lnTo>
                  <a:lnTo>
                    <a:pt x="17" y="175"/>
                  </a:lnTo>
                  <a:lnTo>
                    <a:pt x="15" y="175"/>
                  </a:lnTo>
                  <a:lnTo>
                    <a:pt x="13" y="174"/>
                  </a:lnTo>
                  <a:lnTo>
                    <a:pt x="11" y="174"/>
                  </a:lnTo>
                  <a:lnTo>
                    <a:pt x="9" y="174"/>
                  </a:lnTo>
                  <a:lnTo>
                    <a:pt x="6" y="174"/>
                  </a:lnTo>
                  <a:lnTo>
                    <a:pt x="4" y="174"/>
                  </a:lnTo>
                  <a:lnTo>
                    <a:pt x="2" y="175"/>
                  </a:lnTo>
                  <a:lnTo>
                    <a:pt x="0" y="175"/>
                  </a:lnTo>
                  <a:lnTo>
                    <a:pt x="0" y="173"/>
                  </a:lnTo>
                  <a:lnTo>
                    <a:pt x="8" y="120"/>
                  </a:lnTo>
                  <a:lnTo>
                    <a:pt x="21" y="29"/>
                  </a:lnTo>
                  <a:lnTo>
                    <a:pt x="21" y="25"/>
                  </a:lnTo>
                  <a:lnTo>
                    <a:pt x="22" y="21"/>
                  </a:lnTo>
                  <a:lnTo>
                    <a:pt x="22" y="18"/>
                  </a:lnTo>
                  <a:lnTo>
                    <a:pt x="23" y="14"/>
                  </a:lnTo>
                  <a:lnTo>
                    <a:pt x="23" y="11"/>
                  </a:lnTo>
                  <a:lnTo>
                    <a:pt x="23" y="7"/>
                  </a:lnTo>
                  <a:lnTo>
                    <a:pt x="24" y="3"/>
                  </a:lnTo>
                  <a:lnTo>
                    <a:pt x="24" y="0"/>
                  </a:lnTo>
                  <a:lnTo>
                    <a:pt x="28"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18" name="Freeform 9">
              <a:extLst>
                <a:ext uri="{FF2B5EF4-FFF2-40B4-BE49-F238E27FC236}">
                  <a16:creationId xmlns:a16="http://schemas.microsoft.com/office/drawing/2014/main" id="{71C8A4F7-45FE-E4FF-EB38-2E4916B53472}"/>
                </a:ext>
              </a:extLst>
            </p:cNvPr>
            <p:cNvSpPr>
              <a:spLocks/>
            </p:cNvSpPr>
            <p:nvPr userDrawn="1"/>
          </p:nvSpPr>
          <p:spPr bwMode="auto">
            <a:xfrm>
              <a:off x="6343" y="2680"/>
              <a:ext cx="200" cy="175"/>
            </a:xfrm>
            <a:custGeom>
              <a:avLst/>
              <a:gdLst>
                <a:gd name="T0" fmla="*/ 63 w 200"/>
                <a:gd name="T1" fmla="*/ 66 h 175"/>
                <a:gd name="T2" fmla="*/ 72 w 200"/>
                <a:gd name="T3" fmla="*/ 84 h 175"/>
                <a:gd name="T4" fmla="*/ 82 w 200"/>
                <a:gd name="T5" fmla="*/ 101 h 175"/>
                <a:gd name="T6" fmla="*/ 92 w 200"/>
                <a:gd name="T7" fmla="*/ 118 h 175"/>
                <a:gd name="T8" fmla="*/ 102 w 200"/>
                <a:gd name="T9" fmla="*/ 135 h 175"/>
                <a:gd name="T10" fmla="*/ 107 w 200"/>
                <a:gd name="T11" fmla="*/ 126 h 175"/>
                <a:gd name="T12" fmla="*/ 112 w 200"/>
                <a:gd name="T13" fmla="*/ 117 h 175"/>
                <a:gd name="T14" fmla="*/ 117 w 200"/>
                <a:gd name="T15" fmla="*/ 108 h 175"/>
                <a:gd name="T16" fmla="*/ 122 w 200"/>
                <a:gd name="T17" fmla="*/ 99 h 175"/>
                <a:gd name="T18" fmla="*/ 157 w 200"/>
                <a:gd name="T19" fmla="*/ 33 h 175"/>
                <a:gd name="T20" fmla="*/ 163 w 200"/>
                <a:gd name="T21" fmla="*/ 24 h 175"/>
                <a:gd name="T22" fmla="*/ 168 w 200"/>
                <a:gd name="T23" fmla="*/ 14 h 175"/>
                <a:gd name="T24" fmla="*/ 174 w 200"/>
                <a:gd name="T25" fmla="*/ 4 h 175"/>
                <a:gd name="T26" fmla="*/ 179 w 200"/>
                <a:gd name="T27" fmla="*/ 0 h 175"/>
                <a:gd name="T28" fmla="*/ 193 w 200"/>
                <a:gd name="T29" fmla="*/ 117 h 175"/>
                <a:gd name="T30" fmla="*/ 195 w 200"/>
                <a:gd name="T31" fmla="*/ 134 h 175"/>
                <a:gd name="T32" fmla="*/ 197 w 200"/>
                <a:gd name="T33" fmla="*/ 150 h 175"/>
                <a:gd name="T34" fmla="*/ 199 w 200"/>
                <a:gd name="T35" fmla="*/ 167 h 175"/>
                <a:gd name="T36" fmla="*/ 199 w 200"/>
                <a:gd name="T37" fmla="*/ 175 h 175"/>
                <a:gd name="T38" fmla="*/ 196 w 200"/>
                <a:gd name="T39" fmla="*/ 174 h 175"/>
                <a:gd name="T40" fmla="*/ 193 w 200"/>
                <a:gd name="T41" fmla="*/ 174 h 175"/>
                <a:gd name="T42" fmla="*/ 190 w 200"/>
                <a:gd name="T43" fmla="*/ 174 h 175"/>
                <a:gd name="T44" fmla="*/ 187 w 200"/>
                <a:gd name="T45" fmla="*/ 174 h 175"/>
                <a:gd name="T46" fmla="*/ 184 w 200"/>
                <a:gd name="T47" fmla="*/ 174 h 175"/>
                <a:gd name="T48" fmla="*/ 181 w 200"/>
                <a:gd name="T49" fmla="*/ 174 h 175"/>
                <a:gd name="T50" fmla="*/ 178 w 200"/>
                <a:gd name="T51" fmla="*/ 175 h 175"/>
                <a:gd name="T52" fmla="*/ 168 w 200"/>
                <a:gd name="T53" fmla="*/ 83 h 175"/>
                <a:gd name="T54" fmla="*/ 167 w 200"/>
                <a:gd name="T55" fmla="*/ 73 h 175"/>
                <a:gd name="T56" fmla="*/ 166 w 200"/>
                <a:gd name="T57" fmla="*/ 64 h 175"/>
                <a:gd name="T58" fmla="*/ 165 w 200"/>
                <a:gd name="T59" fmla="*/ 55 h 175"/>
                <a:gd name="T60" fmla="*/ 164 w 200"/>
                <a:gd name="T61" fmla="*/ 45 h 175"/>
                <a:gd name="T62" fmla="*/ 115 w 200"/>
                <a:gd name="T63" fmla="*/ 137 h 175"/>
                <a:gd name="T64" fmla="*/ 110 w 200"/>
                <a:gd name="T65" fmla="*/ 146 h 175"/>
                <a:gd name="T66" fmla="*/ 106 w 200"/>
                <a:gd name="T67" fmla="*/ 155 h 175"/>
                <a:gd name="T68" fmla="*/ 102 w 200"/>
                <a:gd name="T69" fmla="*/ 164 h 175"/>
                <a:gd name="T70" fmla="*/ 98 w 200"/>
                <a:gd name="T71" fmla="*/ 173 h 175"/>
                <a:gd name="T72" fmla="*/ 81 w 200"/>
                <a:gd name="T73" fmla="*/ 144 h 175"/>
                <a:gd name="T74" fmla="*/ 69 w 200"/>
                <a:gd name="T75" fmla="*/ 119 h 175"/>
                <a:gd name="T76" fmla="*/ 56 w 200"/>
                <a:gd name="T77" fmla="*/ 95 h 175"/>
                <a:gd name="T78" fmla="*/ 43 w 200"/>
                <a:gd name="T79" fmla="*/ 70 h 175"/>
                <a:gd name="T80" fmla="*/ 30 w 200"/>
                <a:gd name="T81" fmla="*/ 45 h 175"/>
                <a:gd name="T82" fmla="*/ 18 w 200"/>
                <a:gd name="T83" fmla="*/ 169 h 175"/>
                <a:gd name="T84" fmla="*/ 18 w 200"/>
                <a:gd name="T85" fmla="*/ 171 h 175"/>
                <a:gd name="T86" fmla="*/ 18 w 200"/>
                <a:gd name="T87" fmla="*/ 172 h 175"/>
                <a:gd name="T88" fmla="*/ 17 w 200"/>
                <a:gd name="T89" fmla="*/ 174 h 175"/>
                <a:gd name="T90" fmla="*/ 17 w 200"/>
                <a:gd name="T91" fmla="*/ 175 h 175"/>
                <a:gd name="T92" fmla="*/ 13 w 200"/>
                <a:gd name="T93" fmla="*/ 174 h 175"/>
                <a:gd name="T94" fmla="*/ 9 w 200"/>
                <a:gd name="T95" fmla="*/ 174 h 175"/>
                <a:gd name="T96" fmla="*/ 4 w 200"/>
                <a:gd name="T97" fmla="*/ 174 h 175"/>
                <a:gd name="T98" fmla="*/ 0 w 200"/>
                <a:gd name="T99" fmla="*/ 175 h 175"/>
                <a:gd name="T100" fmla="*/ 8 w 200"/>
                <a:gd name="T101" fmla="*/ 120 h 175"/>
                <a:gd name="T102" fmla="*/ 21 w 200"/>
                <a:gd name="T103" fmla="*/ 25 h 175"/>
                <a:gd name="T104" fmla="*/ 22 w 200"/>
                <a:gd name="T105" fmla="*/ 18 h 175"/>
                <a:gd name="T106" fmla="*/ 23 w 200"/>
                <a:gd name="T107" fmla="*/ 11 h 175"/>
                <a:gd name="T108" fmla="*/ 24 w 200"/>
                <a:gd name="T109" fmla="*/ 3 h 175"/>
                <a:gd name="T110" fmla="*/ 29 w 200"/>
                <a:gd name="T111" fmla="*/ 0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0" h="175">
                  <a:moveTo>
                    <a:pt x="29" y="0"/>
                  </a:moveTo>
                  <a:lnTo>
                    <a:pt x="63" y="66"/>
                  </a:lnTo>
                  <a:lnTo>
                    <a:pt x="68" y="75"/>
                  </a:lnTo>
                  <a:lnTo>
                    <a:pt x="72" y="84"/>
                  </a:lnTo>
                  <a:lnTo>
                    <a:pt x="77" y="92"/>
                  </a:lnTo>
                  <a:lnTo>
                    <a:pt x="82" y="101"/>
                  </a:lnTo>
                  <a:lnTo>
                    <a:pt x="87" y="109"/>
                  </a:lnTo>
                  <a:lnTo>
                    <a:pt x="92" y="118"/>
                  </a:lnTo>
                  <a:lnTo>
                    <a:pt x="97" y="127"/>
                  </a:lnTo>
                  <a:lnTo>
                    <a:pt x="102" y="135"/>
                  </a:lnTo>
                  <a:lnTo>
                    <a:pt x="104" y="131"/>
                  </a:lnTo>
                  <a:lnTo>
                    <a:pt x="107" y="126"/>
                  </a:lnTo>
                  <a:lnTo>
                    <a:pt x="109" y="122"/>
                  </a:lnTo>
                  <a:lnTo>
                    <a:pt x="112" y="117"/>
                  </a:lnTo>
                  <a:lnTo>
                    <a:pt x="114" y="113"/>
                  </a:lnTo>
                  <a:lnTo>
                    <a:pt x="117" y="108"/>
                  </a:lnTo>
                  <a:lnTo>
                    <a:pt x="119" y="104"/>
                  </a:lnTo>
                  <a:lnTo>
                    <a:pt x="122" y="99"/>
                  </a:lnTo>
                  <a:lnTo>
                    <a:pt x="155" y="38"/>
                  </a:lnTo>
                  <a:lnTo>
                    <a:pt x="157" y="33"/>
                  </a:lnTo>
                  <a:lnTo>
                    <a:pt x="160" y="29"/>
                  </a:lnTo>
                  <a:lnTo>
                    <a:pt x="163" y="24"/>
                  </a:lnTo>
                  <a:lnTo>
                    <a:pt x="165" y="19"/>
                  </a:lnTo>
                  <a:lnTo>
                    <a:pt x="168" y="14"/>
                  </a:lnTo>
                  <a:lnTo>
                    <a:pt x="171" y="9"/>
                  </a:lnTo>
                  <a:lnTo>
                    <a:pt x="174" y="4"/>
                  </a:lnTo>
                  <a:lnTo>
                    <a:pt x="176" y="0"/>
                  </a:lnTo>
                  <a:lnTo>
                    <a:pt x="179" y="0"/>
                  </a:lnTo>
                  <a:lnTo>
                    <a:pt x="192" y="109"/>
                  </a:lnTo>
                  <a:lnTo>
                    <a:pt x="193" y="117"/>
                  </a:lnTo>
                  <a:lnTo>
                    <a:pt x="194" y="126"/>
                  </a:lnTo>
                  <a:lnTo>
                    <a:pt x="195" y="134"/>
                  </a:lnTo>
                  <a:lnTo>
                    <a:pt x="196" y="142"/>
                  </a:lnTo>
                  <a:lnTo>
                    <a:pt x="197" y="150"/>
                  </a:lnTo>
                  <a:lnTo>
                    <a:pt x="198" y="158"/>
                  </a:lnTo>
                  <a:lnTo>
                    <a:pt x="199" y="167"/>
                  </a:lnTo>
                  <a:lnTo>
                    <a:pt x="200" y="175"/>
                  </a:lnTo>
                  <a:lnTo>
                    <a:pt x="199" y="175"/>
                  </a:lnTo>
                  <a:lnTo>
                    <a:pt x="197" y="175"/>
                  </a:lnTo>
                  <a:lnTo>
                    <a:pt x="196" y="174"/>
                  </a:lnTo>
                  <a:lnTo>
                    <a:pt x="194" y="174"/>
                  </a:lnTo>
                  <a:lnTo>
                    <a:pt x="193" y="174"/>
                  </a:lnTo>
                  <a:lnTo>
                    <a:pt x="192" y="174"/>
                  </a:lnTo>
                  <a:lnTo>
                    <a:pt x="190" y="174"/>
                  </a:lnTo>
                  <a:lnTo>
                    <a:pt x="189" y="174"/>
                  </a:lnTo>
                  <a:lnTo>
                    <a:pt x="187" y="174"/>
                  </a:lnTo>
                  <a:lnTo>
                    <a:pt x="186" y="174"/>
                  </a:lnTo>
                  <a:lnTo>
                    <a:pt x="184" y="174"/>
                  </a:lnTo>
                  <a:lnTo>
                    <a:pt x="183" y="174"/>
                  </a:lnTo>
                  <a:lnTo>
                    <a:pt x="181" y="174"/>
                  </a:lnTo>
                  <a:lnTo>
                    <a:pt x="180" y="174"/>
                  </a:lnTo>
                  <a:lnTo>
                    <a:pt x="178" y="175"/>
                  </a:lnTo>
                  <a:lnTo>
                    <a:pt x="176" y="175"/>
                  </a:lnTo>
                  <a:lnTo>
                    <a:pt x="168" y="83"/>
                  </a:lnTo>
                  <a:lnTo>
                    <a:pt x="168" y="78"/>
                  </a:lnTo>
                  <a:lnTo>
                    <a:pt x="167" y="73"/>
                  </a:lnTo>
                  <a:lnTo>
                    <a:pt x="167" y="69"/>
                  </a:lnTo>
                  <a:lnTo>
                    <a:pt x="166" y="64"/>
                  </a:lnTo>
                  <a:lnTo>
                    <a:pt x="166" y="59"/>
                  </a:lnTo>
                  <a:lnTo>
                    <a:pt x="165" y="55"/>
                  </a:lnTo>
                  <a:lnTo>
                    <a:pt x="164" y="50"/>
                  </a:lnTo>
                  <a:lnTo>
                    <a:pt x="164" y="45"/>
                  </a:lnTo>
                  <a:lnTo>
                    <a:pt x="128" y="110"/>
                  </a:lnTo>
                  <a:lnTo>
                    <a:pt x="115" y="137"/>
                  </a:lnTo>
                  <a:lnTo>
                    <a:pt x="113" y="141"/>
                  </a:lnTo>
                  <a:lnTo>
                    <a:pt x="110" y="146"/>
                  </a:lnTo>
                  <a:lnTo>
                    <a:pt x="108" y="150"/>
                  </a:lnTo>
                  <a:lnTo>
                    <a:pt x="106" y="155"/>
                  </a:lnTo>
                  <a:lnTo>
                    <a:pt x="104" y="159"/>
                  </a:lnTo>
                  <a:lnTo>
                    <a:pt x="102" y="164"/>
                  </a:lnTo>
                  <a:lnTo>
                    <a:pt x="100" y="168"/>
                  </a:lnTo>
                  <a:lnTo>
                    <a:pt x="98" y="173"/>
                  </a:lnTo>
                  <a:lnTo>
                    <a:pt x="95" y="173"/>
                  </a:lnTo>
                  <a:lnTo>
                    <a:pt x="81" y="144"/>
                  </a:lnTo>
                  <a:lnTo>
                    <a:pt x="75" y="132"/>
                  </a:lnTo>
                  <a:lnTo>
                    <a:pt x="69" y="119"/>
                  </a:lnTo>
                  <a:lnTo>
                    <a:pt x="62" y="107"/>
                  </a:lnTo>
                  <a:lnTo>
                    <a:pt x="56" y="95"/>
                  </a:lnTo>
                  <a:lnTo>
                    <a:pt x="49" y="82"/>
                  </a:lnTo>
                  <a:lnTo>
                    <a:pt x="43" y="70"/>
                  </a:lnTo>
                  <a:lnTo>
                    <a:pt x="36" y="58"/>
                  </a:lnTo>
                  <a:lnTo>
                    <a:pt x="30" y="45"/>
                  </a:lnTo>
                  <a:lnTo>
                    <a:pt x="19" y="144"/>
                  </a:lnTo>
                  <a:lnTo>
                    <a:pt x="18" y="169"/>
                  </a:lnTo>
                  <a:lnTo>
                    <a:pt x="18" y="170"/>
                  </a:lnTo>
                  <a:lnTo>
                    <a:pt x="18" y="171"/>
                  </a:lnTo>
                  <a:lnTo>
                    <a:pt x="18" y="172"/>
                  </a:lnTo>
                  <a:lnTo>
                    <a:pt x="18" y="172"/>
                  </a:lnTo>
                  <a:lnTo>
                    <a:pt x="17" y="173"/>
                  </a:lnTo>
                  <a:lnTo>
                    <a:pt x="17" y="174"/>
                  </a:lnTo>
                  <a:lnTo>
                    <a:pt x="17" y="174"/>
                  </a:lnTo>
                  <a:lnTo>
                    <a:pt x="17" y="175"/>
                  </a:lnTo>
                  <a:lnTo>
                    <a:pt x="15" y="175"/>
                  </a:lnTo>
                  <a:lnTo>
                    <a:pt x="13" y="174"/>
                  </a:lnTo>
                  <a:lnTo>
                    <a:pt x="11" y="174"/>
                  </a:lnTo>
                  <a:lnTo>
                    <a:pt x="9" y="174"/>
                  </a:lnTo>
                  <a:lnTo>
                    <a:pt x="6" y="174"/>
                  </a:lnTo>
                  <a:lnTo>
                    <a:pt x="4" y="174"/>
                  </a:lnTo>
                  <a:lnTo>
                    <a:pt x="2" y="175"/>
                  </a:lnTo>
                  <a:lnTo>
                    <a:pt x="0" y="175"/>
                  </a:lnTo>
                  <a:lnTo>
                    <a:pt x="0" y="173"/>
                  </a:lnTo>
                  <a:lnTo>
                    <a:pt x="8" y="120"/>
                  </a:lnTo>
                  <a:lnTo>
                    <a:pt x="21" y="29"/>
                  </a:lnTo>
                  <a:lnTo>
                    <a:pt x="21" y="25"/>
                  </a:lnTo>
                  <a:lnTo>
                    <a:pt x="22" y="21"/>
                  </a:lnTo>
                  <a:lnTo>
                    <a:pt x="22" y="18"/>
                  </a:lnTo>
                  <a:lnTo>
                    <a:pt x="23" y="14"/>
                  </a:lnTo>
                  <a:lnTo>
                    <a:pt x="23" y="11"/>
                  </a:lnTo>
                  <a:lnTo>
                    <a:pt x="24" y="7"/>
                  </a:lnTo>
                  <a:lnTo>
                    <a:pt x="24" y="3"/>
                  </a:lnTo>
                  <a:lnTo>
                    <a:pt x="24" y="0"/>
                  </a:lnTo>
                  <a:lnTo>
                    <a:pt x="29"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19" name="Freeform 10">
              <a:extLst>
                <a:ext uri="{FF2B5EF4-FFF2-40B4-BE49-F238E27FC236}">
                  <a16:creationId xmlns:a16="http://schemas.microsoft.com/office/drawing/2014/main" id="{8BA52E77-1B37-F3DA-FD63-5134F5F18984}"/>
                </a:ext>
              </a:extLst>
            </p:cNvPr>
            <p:cNvSpPr>
              <a:spLocks noEditPoints="1"/>
            </p:cNvSpPr>
            <p:nvPr userDrawn="1"/>
          </p:nvSpPr>
          <p:spPr bwMode="auto">
            <a:xfrm>
              <a:off x="6577" y="2679"/>
              <a:ext cx="160" cy="176"/>
            </a:xfrm>
            <a:custGeom>
              <a:avLst/>
              <a:gdLst>
                <a:gd name="T0" fmla="*/ 666 w 1271"/>
                <a:gd name="T1" fmla="*/ 0 h 1399"/>
                <a:gd name="T2" fmla="*/ 1237 w 1271"/>
                <a:gd name="T3" fmla="*/ 1326 h 1399"/>
                <a:gd name="T4" fmla="*/ 1271 w 1271"/>
                <a:gd name="T5" fmla="*/ 1399 h 1399"/>
                <a:gd name="T6" fmla="*/ 1259 w 1271"/>
                <a:gd name="T7" fmla="*/ 1397 h 1399"/>
                <a:gd name="T8" fmla="*/ 1245 w 1271"/>
                <a:gd name="T9" fmla="*/ 1396 h 1399"/>
                <a:gd name="T10" fmla="*/ 1233 w 1271"/>
                <a:gd name="T11" fmla="*/ 1395 h 1399"/>
                <a:gd name="T12" fmla="*/ 1219 w 1271"/>
                <a:gd name="T13" fmla="*/ 1395 h 1399"/>
                <a:gd name="T14" fmla="*/ 1207 w 1271"/>
                <a:gd name="T15" fmla="*/ 1394 h 1399"/>
                <a:gd name="T16" fmla="*/ 1194 w 1271"/>
                <a:gd name="T17" fmla="*/ 1393 h 1399"/>
                <a:gd name="T18" fmla="*/ 1181 w 1271"/>
                <a:gd name="T19" fmla="*/ 1393 h 1399"/>
                <a:gd name="T20" fmla="*/ 1168 w 1271"/>
                <a:gd name="T21" fmla="*/ 1393 h 1399"/>
                <a:gd name="T22" fmla="*/ 1155 w 1271"/>
                <a:gd name="T23" fmla="*/ 1393 h 1399"/>
                <a:gd name="T24" fmla="*/ 1141 w 1271"/>
                <a:gd name="T25" fmla="*/ 1393 h 1399"/>
                <a:gd name="T26" fmla="*/ 1127 w 1271"/>
                <a:gd name="T27" fmla="*/ 1393 h 1399"/>
                <a:gd name="T28" fmla="*/ 1113 w 1271"/>
                <a:gd name="T29" fmla="*/ 1394 h 1399"/>
                <a:gd name="T30" fmla="*/ 1099 w 1271"/>
                <a:gd name="T31" fmla="*/ 1395 h 1399"/>
                <a:gd name="T32" fmla="*/ 1085 w 1271"/>
                <a:gd name="T33" fmla="*/ 1395 h 1399"/>
                <a:gd name="T34" fmla="*/ 1072 w 1271"/>
                <a:gd name="T35" fmla="*/ 1397 h 1399"/>
                <a:gd name="T36" fmla="*/ 1057 w 1271"/>
                <a:gd name="T37" fmla="*/ 1399 h 1399"/>
                <a:gd name="T38" fmla="*/ 1040 w 1271"/>
                <a:gd name="T39" fmla="*/ 1340 h 1399"/>
                <a:gd name="T40" fmla="*/ 950 w 1271"/>
                <a:gd name="T41" fmla="*/ 1099 h 1399"/>
                <a:gd name="T42" fmla="*/ 851 w 1271"/>
                <a:gd name="T43" fmla="*/ 863 h 1399"/>
                <a:gd name="T44" fmla="*/ 610 w 1271"/>
                <a:gd name="T45" fmla="*/ 857 h 1399"/>
                <a:gd name="T46" fmla="*/ 341 w 1271"/>
                <a:gd name="T47" fmla="*/ 863 h 1399"/>
                <a:gd name="T48" fmla="*/ 314 w 1271"/>
                <a:gd name="T49" fmla="*/ 929 h 1399"/>
                <a:gd name="T50" fmla="*/ 288 w 1271"/>
                <a:gd name="T51" fmla="*/ 995 h 1399"/>
                <a:gd name="T52" fmla="*/ 263 w 1271"/>
                <a:gd name="T53" fmla="*/ 1062 h 1399"/>
                <a:gd name="T54" fmla="*/ 237 w 1271"/>
                <a:gd name="T55" fmla="*/ 1129 h 1399"/>
                <a:gd name="T56" fmla="*/ 212 w 1271"/>
                <a:gd name="T57" fmla="*/ 1195 h 1399"/>
                <a:gd name="T58" fmla="*/ 188 w 1271"/>
                <a:gd name="T59" fmla="*/ 1263 h 1399"/>
                <a:gd name="T60" fmla="*/ 165 w 1271"/>
                <a:gd name="T61" fmla="*/ 1330 h 1399"/>
                <a:gd name="T62" fmla="*/ 144 w 1271"/>
                <a:gd name="T63" fmla="*/ 1399 h 1399"/>
                <a:gd name="T64" fmla="*/ 136 w 1271"/>
                <a:gd name="T65" fmla="*/ 1397 h 1399"/>
                <a:gd name="T66" fmla="*/ 127 w 1271"/>
                <a:gd name="T67" fmla="*/ 1395 h 1399"/>
                <a:gd name="T68" fmla="*/ 118 w 1271"/>
                <a:gd name="T69" fmla="*/ 1395 h 1399"/>
                <a:gd name="T70" fmla="*/ 110 w 1271"/>
                <a:gd name="T71" fmla="*/ 1394 h 1399"/>
                <a:gd name="T72" fmla="*/ 101 w 1271"/>
                <a:gd name="T73" fmla="*/ 1393 h 1399"/>
                <a:gd name="T74" fmla="*/ 92 w 1271"/>
                <a:gd name="T75" fmla="*/ 1393 h 1399"/>
                <a:gd name="T76" fmla="*/ 83 w 1271"/>
                <a:gd name="T77" fmla="*/ 1393 h 1399"/>
                <a:gd name="T78" fmla="*/ 74 w 1271"/>
                <a:gd name="T79" fmla="*/ 1393 h 1399"/>
                <a:gd name="T80" fmla="*/ 65 w 1271"/>
                <a:gd name="T81" fmla="*/ 1393 h 1399"/>
                <a:gd name="T82" fmla="*/ 56 w 1271"/>
                <a:gd name="T83" fmla="*/ 1393 h 1399"/>
                <a:gd name="T84" fmla="*/ 46 w 1271"/>
                <a:gd name="T85" fmla="*/ 1394 h 1399"/>
                <a:gd name="T86" fmla="*/ 36 w 1271"/>
                <a:gd name="T87" fmla="*/ 1395 h 1399"/>
                <a:gd name="T88" fmla="*/ 27 w 1271"/>
                <a:gd name="T89" fmla="*/ 1395 h 1399"/>
                <a:gd name="T90" fmla="*/ 18 w 1271"/>
                <a:gd name="T91" fmla="*/ 1396 h 1399"/>
                <a:gd name="T92" fmla="*/ 9 w 1271"/>
                <a:gd name="T93" fmla="*/ 1397 h 1399"/>
                <a:gd name="T94" fmla="*/ 0 w 1271"/>
                <a:gd name="T95" fmla="*/ 1399 h 1399"/>
                <a:gd name="T96" fmla="*/ 626 w 1271"/>
                <a:gd name="T97" fmla="*/ 0 h 1399"/>
                <a:gd name="T98" fmla="*/ 666 w 1271"/>
                <a:gd name="T99" fmla="*/ 0 h 1399"/>
                <a:gd name="T100" fmla="*/ 821 w 1271"/>
                <a:gd name="T101" fmla="*/ 778 h 1399"/>
                <a:gd name="T102" fmla="*/ 598 w 1271"/>
                <a:gd name="T103" fmla="*/ 265 h 1399"/>
                <a:gd name="T104" fmla="*/ 379 w 1271"/>
                <a:gd name="T105" fmla="*/ 777 h 1399"/>
                <a:gd name="T106" fmla="*/ 409 w 1271"/>
                <a:gd name="T107" fmla="*/ 777 h 1399"/>
                <a:gd name="T108" fmla="*/ 439 w 1271"/>
                <a:gd name="T109" fmla="*/ 777 h 1399"/>
                <a:gd name="T110" fmla="*/ 469 w 1271"/>
                <a:gd name="T111" fmla="*/ 777 h 1399"/>
                <a:gd name="T112" fmla="*/ 499 w 1271"/>
                <a:gd name="T113" fmla="*/ 778 h 1399"/>
                <a:gd name="T114" fmla="*/ 529 w 1271"/>
                <a:gd name="T115" fmla="*/ 778 h 1399"/>
                <a:gd name="T116" fmla="*/ 560 w 1271"/>
                <a:gd name="T117" fmla="*/ 778 h 1399"/>
                <a:gd name="T118" fmla="*/ 590 w 1271"/>
                <a:gd name="T119" fmla="*/ 778 h 1399"/>
                <a:gd name="T120" fmla="*/ 620 w 1271"/>
                <a:gd name="T121" fmla="*/ 778 h 1399"/>
                <a:gd name="T122" fmla="*/ 821 w 1271"/>
                <a:gd name="T123" fmla="*/ 778 h 1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71" h="1399">
                  <a:moveTo>
                    <a:pt x="666" y="0"/>
                  </a:moveTo>
                  <a:lnTo>
                    <a:pt x="1237" y="1326"/>
                  </a:lnTo>
                  <a:lnTo>
                    <a:pt x="1271" y="1399"/>
                  </a:lnTo>
                  <a:lnTo>
                    <a:pt x="1259" y="1397"/>
                  </a:lnTo>
                  <a:lnTo>
                    <a:pt x="1245" y="1396"/>
                  </a:lnTo>
                  <a:lnTo>
                    <a:pt x="1233" y="1395"/>
                  </a:lnTo>
                  <a:lnTo>
                    <a:pt x="1219" y="1395"/>
                  </a:lnTo>
                  <a:lnTo>
                    <a:pt x="1207" y="1394"/>
                  </a:lnTo>
                  <a:lnTo>
                    <a:pt x="1194" y="1393"/>
                  </a:lnTo>
                  <a:lnTo>
                    <a:pt x="1181" y="1393"/>
                  </a:lnTo>
                  <a:lnTo>
                    <a:pt x="1168" y="1393"/>
                  </a:lnTo>
                  <a:lnTo>
                    <a:pt x="1155" y="1393"/>
                  </a:lnTo>
                  <a:lnTo>
                    <a:pt x="1141" y="1393"/>
                  </a:lnTo>
                  <a:lnTo>
                    <a:pt x="1127" y="1393"/>
                  </a:lnTo>
                  <a:lnTo>
                    <a:pt x="1113" y="1394"/>
                  </a:lnTo>
                  <a:lnTo>
                    <a:pt x="1099" y="1395"/>
                  </a:lnTo>
                  <a:lnTo>
                    <a:pt x="1085" y="1395"/>
                  </a:lnTo>
                  <a:lnTo>
                    <a:pt x="1072" y="1397"/>
                  </a:lnTo>
                  <a:lnTo>
                    <a:pt x="1057" y="1399"/>
                  </a:lnTo>
                  <a:lnTo>
                    <a:pt x="1040" y="1340"/>
                  </a:lnTo>
                  <a:lnTo>
                    <a:pt x="950" y="1099"/>
                  </a:lnTo>
                  <a:lnTo>
                    <a:pt x="851" y="863"/>
                  </a:lnTo>
                  <a:lnTo>
                    <a:pt x="610" y="857"/>
                  </a:lnTo>
                  <a:lnTo>
                    <a:pt x="341" y="863"/>
                  </a:lnTo>
                  <a:lnTo>
                    <a:pt x="314" y="929"/>
                  </a:lnTo>
                  <a:lnTo>
                    <a:pt x="288" y="995"/>
                  </a:lnTo>
                  <a:lnTo>
                    <a:pt x="263" y="1062"/>
                  </a:lnTo>
                  <a:lnTo>
                    <a:pt x="237" y="1129"/>
                  </a:lnTo>
                  <a:lnTo>
                    <a:pt x="212" y="1195"/>
                  </a:lnTo>
                  <a:lnTo>
                    <a:pt x="188" y="1263"/>
                  </a:lnTo>
                  <a:lnTo>
                    <a:pt x="165" y="1330"/>
                  </a:lnTo>
                  <a:lnTo>
                    <a:pt x="144" y="1399"/>
                  </a:lnTo>
                  <a:lnTo>
                    <a:pt x="136" y="1397"/>
                  </a:lnTo>
                  <a:lnTo>
                    <a:pt x="127" y="1395"/>
                  </a:lnTo>
                  <a:lnTo>
                    <a:pt x="118" y="1395"/>
                  </a:lnTo>
                  <a:lnTo>
                    <a:pt x="110" y="1394"/>
                  </a:lnTo>
                  <a:lnTo>
                    <a:pt x="101" y="1393"/>
                  </a:lnTo>
                  <a:lnTo>
                    <a:pt x="92" y="1393"/>
                  </a:lnTo>
                  <a:lnTo>
                    <a:pt x="83" y="1393"/>
                  </a:lnTo>
                  <a:lnTo>
                    <a:pt x="74" y="1393"/>
                  </a:lnTo>
                  <a:lnTo>
                    <a:pt x="65" y="1393"/>
                  </a:lnTo>
                  <a:lnTo>
                    <a:pt x="56" y="1393"/>
                  </a:lnTo>
                  <a:lnTo>
                    <a:pt x="46" y="1394"/>
                  </a:lnTo>
                  <a:lnTo>
                    <a:pt x="36" y="1395"/>
                  </a:lnTo>
                  <a:lnTo>
                    <a:pt x="27" y="1395"/>
                  </a:lnTo>
                  <a:lnTo>
                    <a:pt x="18" y="1396"/>
                  </a:lnTo>
                  <a:lnTo>
                    <a:pt x="9" y="1397"/>
                  </a:lnTo>
                  <a:lnTo>
                    <a:pt x="0" y="1399"/>
                  </a:lnTo>
                  <a:lnTo>
                    <a:pt x="626" y="0"/>
                  </a:lnTo>
                  <a:lnTo>
                    <a:pt x="666" y="0"/>
                  </a:lnTo>
                  <a:close/>
                  <a:moveTo>
                    <a:pt x="821" y="778"/>
                  </a:moveTo>
                  <a:lnTo>
                    <a:pt x="598" y="265"/>
                  </a:lnTo>
                  <a:lnTo>
                    <a:pt x="379" y="777"/>
                  </a:lnTo>
                  <a:lnTo>
                    <a:pt x="409" y="777"/>
                  </a:lnTo>
                  <a:lnTo>
                    <a:pt x="439" y="777"/>
                  </a:lnTo>
                  <a:lnTo>
                    <a:pt x="469" y="777"/>
                  </a:lnTo>
                  <a:lnTo>
                    <a:pt x="499" y="778"/>
                  </a:lnTo>
                  <a:lnTo>
                    <a:pt x="529" y="778"/>
                  </a:lnTo>
                  <a:lnTo>
                    <a:pt x="560" y="778"/>
                  </a:lnTo>
                  <a:lnTo>
                    <a:pt x="590" y="778"/>
                  </a:lnTo>
                  <a:lnTo>
                    <a:pt x="620" y="778"/>
                  </a:lnTo>
                  <a:lnTo>
                    <a:pt x="821" y="77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20" name="Freeform 11">
              <a:extLst>
                <a:ext uri="{FF2B5EF4-FFF2-40B4-BE49-F238E27FC236}">
                  <a16:creationId xmlns:a16="http://schemas.microsoft.com/office/drawing/2014/main" id="{31F0C1A7-4AD7-15B6-270D-4F133439C485}"/>
                </a:ext>
              </a:extLst>
            </p:cNvPr>
            <p:cNvSpPr>
              <a:spLocks noEditPoints="1"/>
            </p:cNvSpPr>
            <p:nvPr userDrawn="1"/>
          </p:nvSpPr>
          <p:spPr bwMode="auto">
            <a:xfrm>
              <a:off x="6780" y="2682"/>
              <a:ext cx="127" cy="173"/>
            </a:xfrm>
            <a:custGeom>
              <a:avLst/>
              <a:gdLst>
                <a:gd name="T0" fmla="*/ 488 w 1010"/>
                <a:gd name="T1" fmla="*/ 0 h 1373"/>
                <a:gd name="T2" fmla="*/ 603 w 1010"/>
                <a:gd name="T3" fmla="*/ 10 h 1373"/>
                <a:gd name="T4" fmla="*/ 687 w 1010"/>
                <a:gd name="T5" fmla="*/ 30 h 1373"/>
                <a:gd name="T6" fmla="*/ 737 w 1010"/>
                <a:gd name="T7" fmla="*/ 54 h 1373"/>
                <a:gd name="T8" fmla="*/ 783 w 1010"/>
                <a:gd name="T9" fmla="*/ 86 h 1373"/>
                <a:gd name="T10" fmla="*/ 820 w 1010"/>
                <a:gd name="T11" fmla="*/ 129 h 1373"/>
                <a:gd name="T12" fmla="*/ 853 w 1010"/>
                <a:gd name="T13" fmla="*/ 191 h 1373"/>
                <a:gd name="T14" fmla="*/ 874 w 1010"/>
                <a:gd name="T15" fmla="*/ 271 h 1373"/>
                <a:gd name="T16" fmla="*/ 875 w 1010"/>
                <a:gd name="T17" fmla="*/ 353 h 1373"/>
                <a:gd name="T18" fmla="*/ 858 w 1010"/>
                <a:gd name="T19" fmla="*/ 430 h 1373"/>
                <a:gd name="T20" fmla="*/ 823 w 1010"/>
                <a:gd name="T21" fmla="*/ 496 h 1373"/>
                <a:gd name="T22" fmla="*/ 776 w 1010"/>
                <a:gd name="T23" fmla="*/ 551 h 1373"/>
                <a:gd name="T24" fmla="*/ 718 w 1010"/>
                <a:gd name="T25" fmla="*/ 597 h 1373"/>
                <a:gd name="T26" fmla="*/ 652 w 1010"/>
                <a:gd name="T27" fmla="*/ 635 h 1373"/>
                <a:gd name="T28" fmla="*/ 580 w 1010"/>
                <a:gd name="T29" fmla="*/ 664 h 1373"/>
                <a:gd name="T30" fmla="*/ 505 w 1010"/>
                <a:gd name="T31" fmla="*/ 685 h 1373"/>
                <a:gd name="T32" fmla="*/ 976 w 1010"/>
                <a:gd name="T33" fmla="*/ 1329 h 1373"/>
                <a:gd name="T34" fmla="*/ 966 w 1010"/>
                <a:gd name="T35" fmla="*/ 1369 h 1373"/>
                <a:gd name="T36" fmla="*/ 907 w 1010"/>
                <a:gd name="T37" fmla="*/ 1363 h 1373"/>
                <a:gd name="T38" fmla="*/ 849 w 1010"/>
                <a:gd name="T39" fmla="*/ 1365 h 1373"/>
                <a:gd name="T40" fmla="*/ 793 w 1010"/>
                <a:gd name="T41" fmla="*/ 1372 h 1373"/>
                <a:gd name="T42" fmla="*/ 734 w 1010"/>
                <a:gd name="T43" fmla="*/ 1309 h 1373"/>
                <a:gd name="T44" fmla="*/ 672 w 1010"/>
                <a:gd name="T45" fmla="*/ 1225 h 1373"/>
                <a:gd name="T46" fmla="*/ 183 w 1010"/>
                <a:gd name="T47" fmla="*/ 708 h 1373"/>
                <a:gd name="T48" fmla="*/ 183 w 1010"/>
                <a:gd name="T49" fmla="*/ 901 h 1373"/>
                <a:gd name="T50" fmla="*/ 183 w 1010"/>
                <a:gd name="T51" fmla="*/ 944 h 1373"/>
                <a:gd name="T52" fmla="*/ 169 w 1010"/>
                <a:gd name="T53" fmla="*/ 1371 h 1373"/>
                <a:gd name="T54" fmla="*/ 122 w 1010"/>
                <a:gd name="T55" fmla="*/ 1368 h 1373"/>
                <a:gd name="T56" fmla="*/ 74 w 1010"/>
                <a:gd name="T57" fmla="*/ 1368 h 1373"/>
                <a:gd name="T58" fmla="*/ 25 w 1010"/>
                <a:gd name="T59" fmla="*/ 1371 h 1373"/>
                <a:gd name="T60" fmla="*/ 3 w 1010"/>
                <a:gd name="T61" fmla="*/ 1314 h 1373"/>
                <a:gd name="T62" fmla="*/ 8 w 1010"/>
                <a:gd name="T63" fmla="*/ 1199 h 1373"/>
                <a:gd name="T64" fmla="*/ 8 w 1010"/>
                <a:gd name="T65" fmla="*/ 48 h 1373"/>
                <a:gd name="T66" fmla="*/ 191 w 1010"/>
                <a:gd name="T67" fmla="*/ 632 h 1373"/>
                <a:gd name="T68" fmla="*/ 239 w 1010"/>
                <a:gd name="T69" fmla="*/ 636 h 1373"/>
                <a:gd name="T70" fmla="*/ 299 w 1010"/>
                <a:gd name="T71" fmla="*/ 636 h 1373"/>
                <a:gd name="T72" fmla="*/ 379 w 1010"/>
                <a:gd name="T73" fmla="*/ 632 h 1373"/>
                <a:gd name="T74" fmla="*/ 456 w 1010"/>
                <a:gd name="T75" fmla="*/ 619 h 1373"/>
                <a:gd name="T76" fmla="*/ 508 w 1010"/>
                <a:gd name="T77" fmla="*/ 602 h 1373"/>
                <a:gd name="T78" fmla="*/ 556 w 1010"/>
                <a:gd name="T79" fmla="*/ 580 h 1373"/>
                <a:gd name="T80" fmla="*/ 598 w 1010"/>
                <a:gd name="T81" fmla="*/ 552 h 1373"/>
                <a:gd name="T82" fmla="*/ 634 w 1010"/>
                <a:gd name="T83" fmla="*/ 517 h 1373"/>
                <a:gd name="T84" fmla="*/ 663 w 1010"/>
                <a:gd name="T85" fmla="*/ 476 h 1373"/>
                <a:gd name="T86" fmla="*/ 684 w 1010"/>
                <a:gd name="T87" fmla="*/ 430 h 1373"/>
                <a:gd name="T88" fmla="*/ 697 w 1010"/>
                <a:gd name="T89" fmla="*/ 377 h 1373"/>
                <a:gd name="T90" fmla="*/ 699 w 1010"/>
                <a:gd name="T91" fmla="*/ 322 h 1373"/>
                <a:gd name="T92" fmla="*/ 693 w 1010"/>
                <a:gd name="T93" fmla="*/ 274 h 1373"/>
                <a:gd name="T94" fmla="*/ 680 w 1010"/>
                <a:gd name="T95" fmla="*/ 227 h 1373"/>
                <a:gd name="T96" fmla="*/ 657 w 1010"/>
                <a:gd name="T97" fmla="*/ 185 h 1373"/>
                <a:gd name="T98" fmla="*/ 623 w 1010"/>
                <a:gd name="T99" fmla="*/ 146 h 1373"/>
                <a:gd name="T100" fmla="*/ 588 w 1010"/>
                <a:gd name="T101" fmla="*/ 117 h 1373"/>
                <a:gd name="T102" fmla="*/ 554 w 1010"/>
                <a:gd name="T103" fmla="*/ 100 h 1373"/>
                <a:gd name="T104" fmla="*/ 504 w 1010"/>
                <a:gd name="T105" fmla="*/ 86 h 1373"/>
                <a:gd name="T106" fmla="*/ 431 w 1010"/>
                <a:gd name="T107" fmla="*/ 77 h 1373"/>
                <a:gd name="T108" fmla="*/ 366 w 1010"/>
                <a:gd name="T109" fmla="*/ 76 h 1373"/>
                <a:gd name="T110" fmla="*/ 290 w 1010"/>
                <a:gd name="T111" fmla="*/ 77 h 1373"/>
                <a:gd name="T112" fmla="*/ 208 w 1010"/>
                <a:gd name="T113" fmla="*/ 79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10" h="1373">
                  <a:moveTo>
                    <a:pt x="165" y="4"/>
                  </a:moveTo>
                  <a:lnTo>
                    <a:pt x="432" y="0"/>
                  </a:lnTo>
                  <a:lnTo>
                    <a:pt x="460" y="0"/>
                  </a:lnTo>
                  <a:lnTo>
                    <a:pt x="488" y="0"/>
                  </a:lnTo>
                  <a:lnTo>
                    <a:pt x="516" y="0"/>
                  </a:lnTo>
                  <a:lnTo>
                    <a:pt x="546" y="3"/>
                  </a:lnTo>
                  <a:lnTo>
                    <a:pt x="574" y="5"/>
                  </a:lnTo>
                  <a:lnTo>
                    <a:pt x="603" y="10"/>
                  </a:lnTo>
                  <a:lnTo>
                    <a:pt x="632" y="15"/>
                  </a:lnTo>
                  <a:lnTo>
                    <a:pt x="659" y="22"/>
                  </a:lnTo>
                  <a:lnTo>
                    <a:pt x="673" y="26"/>
                  </a:lnTo>
                  <a:lnTo>
                    <a:pt x="687" y="30"/>
                  </a:lnTo>
                  <a:lnTo>
                    <a:pt x="700" y="35"/>
                  </a:lnTo>
                  <a:lnTo>
                    <a:pt x="712" y="41"/>
                  </a:lnTo>
                  <a:lnTo>
                    <a:pt x="725" y="47"/>
                  </a:lnTo>
                  <a:lnTo>
                    <a:pt x="737" y="54"/>
                  </a:lnTo>
                  <a:lnTo>
                    <a:pt x="749" y="61"/>
                  </a:lnTo>
                  <a:lnTo>
                    <a:pt x="761" y="69"/>
                  </a:lnTo>
                  <a:lnTo>
                    <a:pt x="772" y="77"/>
                  </a:lnTo>
                  <a:lnTo>
                    <a:pt x="783" y="86"/>
                  </a:lnTo>
                  <a:lnTo>
                    <a:pt x="793" y="95"/>
                  </a:lnTo>
                  <a:lnTo>
                    <a:pt x="803" y="106"/>
                  </a:lnTo>
                  <a:lnTo>
                    <a:pt x="812" y="117"/>
                  </a:lnTo>
                  <a:lnTo>
                    <a:pt x="820" y="129"/>
                  </a:lnTo>
                  <a:lnTo>
                    <a:pt x="828" y="141"/>
                  </a:lnTo>
                  <a:lnTo>
                    <a:pt x="836" y="154"/>
                  </a:lnTo>
                  <a:lnTo>
                    <a:pt x="844" y="172"/>
                  </a:lnTo>
                  <a:lnTo>
                    <a:pt x="853" y="191"/>
                  </a:lnTo>
                  <a:lnTo>
                    <a:pt x="859" y="211"/>
                  </a:lnTo>
                  <a:lnTo>
                    <a:pt x="866" y="231"/>
                  </a:lnTo>
                  <a:lnTo>
                    <a:pt x="871" y="251"/>
                  </a:lnTo>
                  <a:lnTo>
                    <a:pt x="874" y="271"/>
                  </a:lnTo>
                  <a:lnTo>
                    <a:pt x="877" y="291"/>
                  </a:lnTo>
                  <a:lnTo>
                    <a:pt x="878" y="311"/>
                  </a:lnTo>
                  <a:lnTo>
                    <a:pt x="878" y="332"/>
                  </a:lnTo>
                  <a:lnTo>
                    <a:pt x="875" y="353"/>
                  </a:lnTo>
                  <a:lnTo>
                    <a:pt x="873" y="373"/>
                  </a:lnTo>
                  <a:lnTo>
                    <a:pt x="868" y="392"/>
                  </a:lnTo>
                  <a:lnTo>
                    <a:pt x="863" y="411"/>
                  </a:lnTo>
                  <a:lnTo>
                    <a:pt x="858" y="430"/>
                  </a:lnTo>
                  <a:lnTo>
                    <a:pt x="850" y="446"/>
                  </a:lnTo>
                  <a:lnTo>
                    <a:pt x="842" y="464"/>
                  </a:lnTo>
                  <a:lnTo>
                    <a:pt x="833" y="480"/>
                  </a:lnTo>
                  <a:lnTo>
                    <a:pt x="823" y="496"/>
                  </a:lnTo>
                  <a:lnTo>
                    <a:pt x="813" y="510"/>
                  </a:lnTo>
                  <a:lnTo>
                    <a:pt x="801" y="524"/>
                  </a:lnTo>
                  <a:lnTo>
                    <a:pt x="789" y="538"/>
                  </a:lnTo>
                  <a:lnTo>
                    <a:pt x="776" y="551"/>
                  </a:lnTo>
                  <a:lnTo>
                    <a:pt x="763" y="563"/>
                  </a:lnTo>
                  <a:lnTo>
                    <a:pt x="748" y="576"/>
                  </a:lnTo>
                  <a:lnTo>
                    <a:pt x="733" y="587"/>
                  </a:lnTo>
                  <a:lnTo>
                    <a:pt x="718" y="597"/>
                  </a:lnTo>
                  <a:lnTo>
                    <a:pt x="702" y="607"/>
                  </a:lnTo>
                  <a:lnTo>
                    <a:pt x="686" y="617"/>
                  </a:lnTo>
                  <a:lnTo>
                    <a:pt x="669" y="627"/>
                  </a:lnTo>
                  <a:lnTo>
                    <a:pt x="652" y="635"/>
                  </a:lnTo>
                  <a:lnTo>
                    <a:pt x="634" y="642"/>
                  </a:lnTo>
                  <a:lnTo>
                    <a:pt x="617" y="650"/>
                  </a:lnTo>
                  <a:lnTo>
                    <a:pt x="598" y="657"/>
                  </a:lnTo>
                  <a:lnTo>
                    <a:pt x="580" y="664"/>
                  </a:lnTo>
                  <a:lnTo>
                    <a:pt x="561" y="670"/>
                  </a:lnTo>
                  <a:lnTo>
                    <a:pt x="542" y="675"/>
                  </a:lnTo>
                  <a:lnTo>
                    <a:pt x="523" y="680"/>
                  </a:lnTo>
                  <a:lnTo>
                    <a:pt x="505" y="685"/>
                  </a:lnTo>
                  <a:lnTo>
                    <a:pt x="486" y="689"/>
                  </a:lnTo>
                  <a:lnTo>
                    <a:pt x="466" y="692"/>
                  </a:lnTo>
                  <a:lnTo>
                    <a:pt x="880" y="1216"/>
                  </a:lnTo>
                  <a:lnTo>
                    <a:pt x="976" y="1329"/>
                  </a:lnTo>
                  <a:lnTo>
                    <a:pt x="1010" y="1373"/>
                  </a:lnTo>
                  <a:lnTo>
                    <a:pt x="995" y="1372"/>
                  </a:lnTo>
                  <a:lnTo>
                    <a:pt x="981" y="1370"/>
                  </a:lnTo>
                  <a:lnTo>
                    <a:pt x="966" y="1369"/>
                  </a:lnTo>
                  <a:lnTo>
                    <a:pt x="951" y="1367"/>
                  </a:lnTo>
                  <a:lnTo>
                    <a:pt x="937" y="1365"/>
                  </a:lnTo>
                  <a:lnTo>
                    <a:pt x="922" y="1364"/>
                  </a:lnTo>
                  <a:lnTo>
                    <a:pt x="907" y="1363"/>
                  </a:lnTo>
                  <a:lnTo>
                    <a:pt x="892" y="1363"/>
                  </a:lnTo>
                  <a:lnTo>
                    <a:pt x="878" y="1363"/>
                  </a:lnTo>
                  <a:lnTo>
                    <a:pt x="863" y="1364"/>
                  </a:lnTo>
                  <a:lnTo>
                    <a:pt x="849" y="1365"/>
                  </a:lnTo>
                  <a:lnTo>
                    <a:pt x="836" y="1367"/>
                  </a:lnTo>
                  <a:lnTo>
                    <a:pt x="822" y="1369"/>
                  </a:lnTo>
                  <a:lnTo>
                    <a:pt x="808" y="1370"/>
                  </a:lnTo>
                  <a:lnTo>
                    <a:pt x="793" y="1372"/>
                  </a:lnTo>
                  <a:lnTo>
                    <a:pt x="779" y="1373"/>
                  </a:lnTo>
                  <a:lnTo>
                    <a:pt x="764" y="1352"/>
                  </a:lnTo>
                  <a:lnTo>
                    <a:pt x="749" y="1330"/>
                  </a:lnTo>
                  <a:lnTo>
                    <a:pt x="734" y="1309"/>
                  </a:lnTo>
                  <a:lnTo>
                    <a:pt x="719" y="1289"/>
                  </a:lnTo>
                  <a:lnTo>
                    <a:pt x="703" y="1268"/>
                  </a:lnTo>
                  <a:lnTo>
                    <a:pt x="688" y="1246"/>
                  </a:lnTo>
                  <a:lnTo>
                    <a:pt x="672" y="1225"/>
                  </a:lnTo>
                  <a:lnTo>
                    <a:pt x="657" y="1204"/>
                  </a:lnTo>
                  <a:lnTo>
                    <a:pt x="421" y="897"/>
                  </a:lnTo>
                  <a:lnTo>
                    <a:pt x="260" y="708"/>
                  </a:lnTo>
                  <a:lnTo>
                    <a:pt x="183" y="708"/>
                  </a:lnTo>
                  <a:lnTo>
                    <a:pt x="183" y="869"/>
                  </a:lnTo>
                  <a:lnTo>
                    <a:pt x="183" y="879"/>
                  </a:lnTo>
                  <a:lnTo>
                    <a:pt x="183" y="890"/>
                  </a:lnTo>
                  <a:lnTo>
                    <a:pt x="183" y="901"/>
                  </a:lnTo>
                  <a:lnTo>
                    <a:pt x="183" y="912"/>
                  </a:lnTo>
                  <a:lnTo>
                    <a:pt x="183" y="922"/>
                  </a:lnTo>
                  <a:lnTo>
                    <a:pt x="183" y="933"/>
                  </a:lnTo>
                  <a:lnTo>
                    <a:pt x="183" y="944"/>
                  </a:lnTo>
                  <a:lnTo>
                    <a:pt x="183" y="955"/>
                  </a:lnTo>
                  <a:lnTo>
                    <a:pt x="191" y="1373"/>
                  </a:lnTo>
                  <a:lnTo>
                    <a:pt x="179" y="1372"/>
                  </a:lnTo>
                  <a:lnTo>
                    <a:pt x="169" y="1371"/>
                  </a:lnTo>
                  <a:lnTo>
                    <a:pt x="157" y="1370"/>
                  </a:lnTo>
                  <a:lnTo>
                    <a:pt x="145" y="1369"/>
                  </a:lnTo>
                  <a:lnTo>
                    <a:pt x="134" y="1369"/>
                  </a:lnTo>
                  <a:lnTo>
                    <a:pt x="122" y="1368"/>
                  </a:lnTo>
                  <a:lnTo>
                    <a:pt x="110" y="1367"/>
                  </a:lnTo>
                  <a:lnTo>
                    <a:pt x="99" y="1367"/>
                  </a:lnTo>
                  <a:lnTo>
                    <a:pt x="87" y="1367"/>
                  </a:lnTo>
                  <a:lnTo>
                    <a:pt x="74" y="1368"/>
                  </a:lnTo>
                  <a:lnTo>
                    <a:pt x="62" y="1369"/>
                  </a:lnTo>
                  <a:lnTo>
                    <a:pt x="49" y="1369"/>
                  </a:lnTo>
                  <a:lnTo>
                    <a:pt x="37" y="1370"/>
                  </a:lnTo>
                  <a:lnTo>
                    <a:pt x="25" y="1371"/>
                  </a:lnTo>
                  <a:lnTo>
                    <a:pt x="13" y="1372"/>
                  </a:lnTo>
                  <a:lnTo>
                    <a:pt x="0" y="1373"/>
                  </a:lnTo>
                  <a:lnTo>
                    <a:pt x="1" y="1344"/>
                  </a:lnTo>
                  <a:lnTo>
                    <a:pt x="3" y="1314"/>
                  </a:lnTo>
                  <a:lnTo>
                    <a:pt x="4" y="1285"/>
                  </a:lnTo>
                  <a:lnTo>
                    <a:pt x="5" y="1256"/>
                  </a:lnTo>
                  <a:lnTo>
                    <a:pt x="7" y="1228"/>
                  </a:lnTo>
                  <a:lnTo>
                    <a:pt x="8" y="1199"/>
                  </a:lnTo>
                  <a:lnTo>
                    <a:pt x="9" y="1169"/>
                  </a:lnTo>
                  <a:lnTo>
                    <a:pt x="10" y="1140"/>
                  </a:lnTo>
                  <a:lnTo>
                    <a:pt x="20" y="437"/>
                  </a:lnTo>
                  <a:lnTo>
                    <a:pt x="8" y="48"/>
                  </a:lnTo>
                  <a:lnTo>
                    <a:pt x="8" y="0"/>
                  </a:lnTo>
                  <a:lnTo>
                    <a:pt x="165" y="4"/>
                  </a:lnTo>
                  <a:close/>
                  <a:moveTo>
                    <a:pt x="179" y="632"/>
                  </a:moveTo>
                  <a:lnTo>
                    <a:pt x="191" y="632"/>
                  </a:lnTo>
                  <a:lnTo>
                    <a:pt x="203" y="633"/>
                  </a:lnTo>
                  <a:lnTo>
                    <a:pt x="215" y="634"/>
                  </a:lnTo>
                  <a:lnTo>
                    <a:pt x="227" y="635"/>
                  </a:lnTo>
                  <a:lnTo>
                    <a:pt x="239" y="636"/>
                  </a:lnTo>
                  <a:lnTo>
                    <a:pt x="251" y="636"/>
                  </a:lnTo>
                  <a:lnTo>
                    <a:pt x="264" y="636"/>
                  </a:lnTo>
                  <a:lnTo>
                    <a:pt x="275" y="636"/>
                  </a:lnTo>
                  <a:lnTo>
                    <a:pt x="299" y="636"/>
                  </a:lnTo>
                  <a:lnTo>
                    <a:pt x="320" y="636"/>
                  </a:lnTo>
                  <a:lnTo>
                    <a:pt x="340" y="635"/>
                  </a:lnTo>
                  <a:lnTo>
                    <a:pt x="360" y="633"/>
                  </a:lnTo>
                  <a:lnTo>
                    <a:pt x="379" y="632"/>
                  </a:lnTo>
                  <a:lnTo>
                    <a:pt x="399" y="629"/>
                  </a:lnTo>
                  <a:lnTo>
                    <a:pt x="420" y="626"/>
                  </a:lnTo>
                  <a:lnTo>
                    <a:pt x="442" y="622"/>
                  </a:lnTo>
                  <a:lnTo>
                    <a:pt x="456" y="619"/>
                  </a:lnTo>
                  <a:lnTo>
                    <a:pt x="469" y="616"/>
                  </a:lnTo>
                  <a:lnTo>
                    <a:pt x="482" y="612"/>
                  </a:lnTo>
                  <a:lnTo>
                    <a:pt x="496" y="607"/>
                  </a:lnTo>
                  <a:lnTo>
                    <a:pt x="508" y="602"/>
                  </a:lnTo>
                  <a:lnTo>
                    <a:pt x="521" y="597"/>
                  </a:lnTo>
                  <a:lnTo>
                    <a:pt x="532" y="592"/>
                  </a:lnTo>
                  <a:lnTo>
                    <a:pt x="544" y="587"/>
                  </a:lnTo>
                  <a:lnTo>
                    <a:pt x="556" y="580"/>
                  </a:lnTo>
                  <a:lnTo>
                    <a:pt x="566" y="574"/>
                  </a:lnTo>
                  <a:lnTo>
                    <a:pt x="577" y="567"/>
                  </a:lnTo>
                  <a:lnTo>
                    <a:pt x="588" y="559"/>
                  </a:lnTo>
                  <a:lnTo>
                    <a:pt x="598" y="552"/>
                  </a:lnTo>
                  <a:lnTo>
                    <a:pt x="607" y="543"/>
                  </a:lnTo>
                  <a:lnTo>
                    <a:pt x="617" y="535"/>
                  </a:lnTo>
                  <a:lnTo>
                    <a:pt x="626" y="526"/>
                  </a:lnTo>
                  <a:lnTo>
                    <a:pt x="634" y="517"/>
                  </a:lnTo>
                  <a:lnTo>
                    <a:pt x="642" y="507"/>
                  </a:lnTo>
                  <a:lnTo>
                    <a:pt x="649" y="497"/>
                  </a:lnTo>
                  <a:lnTo>
                    <a:pt x="657" y="487"/>
                  </a:lnTo>
                  <a:lnTo>
                    <a:pt x="663" y="476"/>
                  </a:lnTo>
                  <a:lnTo>
                    <a:pt x="669" y="465"/>
                  </a:lnTo>
                  <a:lnTo>
                    <a:pt x="675" y="453"/>
                  </a:lnTo>
                  <a:lnTo>
                    <a:pt x="680" y="441"/>
                  </a:lnTo>
                  <a:lnTo>
                    <a:pt x="684" y="430"/>
                  </a:lnTo>
                  <a:lnTo>
                    <a:pt x="688" y="417"/>
                  </a:lnTo>
                  <a:lnTo>
                    <a:pt x="692" y="404"/>
                  </a:lnTo>
                  <a:lnTo>
                    <a:pt x="694" y="391"/>
                  </a:lnTo>
                  <a:lnTo>
                    <a:pt x="697" y="377"/>
                  </a:lnTo>
                  <a:lnTo>
                    <a:pt x="697" y="364"/>
                  </a:lnTo>
                  <a:lnTo>
                    <a:pt x="699" y="350"/>
                  </a:lnTo>
                  <a:lnTo>
                    <a:pt x="699" y="335"/>
                  </a:lnTo>
                  <a:lnTo>
                    <a:pt x="699" y="322"/>
                  </a:lnTo>
                  <a:lnTo>
                    <a:pt x="698" y="311"/>
                  </a:lnTo>
                  <a:lnTo>
                    <a:pt x="697" y="298"/>
                  </a:lnTo>
                  <a:lnTo>
                    <a:pt x="696" y="286"/>
                  </a:lnTo>
                  <a:lnTo>
                    <a:pt x="693" y="274"/>
                  </a:lnTo>
                  <a:lnTo>
                    <a:pt x="691" y="262"/>
                  </a:lnTo>
                  <a:lnTo>
                    <a:pt x="687" y="251"/>
                  </a:lnTo>
                  <a:lnTo>
                    <a:pt x="684" y="239"/>
                  </a:lnTo>
                  <a:lnTo>
                    <a:pt x="680" y="227"/>
                  </a:lnTo>
                  <a:lnTo>
                    <a:pt x="675" y="216"/>
                  </a:lnTo>
                  <a:lnTo>
                    <a:pt x="670" y="206"/>
                  </a:lnTo>
                  <a:lnTo>
                    <a:pt x="663" y="196"/>
                  </a:lnTo>
                  <a:lnTo>
                    <a:pt x="657" y="185"/>
                  </a:lnTo>
                  <a:lnTo>
                    <a:pt x="649" y="175"/>
                  </a:lnTo>
                  <a:lnTo>
                    <a:pt x="642" y="166"/>
                  </a:lnTo>
                  <a:lnTo>
                    <a:pt x="632" y="156"/>
                  </a:lnTo>
                  <a:lnTo>
                    <a:pt x="623" y="146"/>
                  </a:lnTo>
                  <a:lnTo>
                    <a:pt x="614" y="138"/>
                  </a:lnTo>
                  <a:lnTo>
                    <a:pt x="606" y="131"/>
                  </a:lnTo>
                  <a:lnTo>
                    <a:pt x="597" y="124"/>
                  </a:lnTo>
                  <a:lnTo>
                    <a:pt x="588" y="117"/>
                  </a:lnTo>
                  <a:lnTo>
                    <a:pt x="580" y="112"/>
                  </a:lnTo>
                  <a:lnTo>
                    <a:pt x="571" y="107"/>
                  </a:lnTo>
                  <a:lnTo>
                    <a:pt x="563" y="103"/>
                  </a:lnTo>
                  <a:lnTo>
                    <a:pt x="554" y="100"/>
                  </a:lnTo>
                  <a:lnTo>
                    <a:pt x="546" y="96"/>
                  </a:lnTo>
                  <a:lnTo>
                    <a:pt x="536" y="94"/>
                  </a:lnTo>
                  <a:lnTo>
                    <a:pt x="526" y="91"/>
                  </a:lnTo>
                  <a:lnTo>
                    <a:pt x="504" y="86"/>
                  </a:lnTo>
                  <a:lnTo>
                    <a:pt x="478" y="82"/>
                  </a:lnTo>
                  <a:lnTo>
                    <a:pt x="463" y="80"/>
                  </a:lnTo>
                  <a:lnTo>
                    <a:pt x="448" y="79"/>
                  </a:lnTo>
                  <a:lnTo>
                    <a:pt x="431" y="77"/>
                  </a:lnTo>
                  <a:lnTo>
                    <a:pt x="415" y="77"/>
                  </a:lnTo>
                  <a:lnTo>
                    <a:pt x="399" y="76"/>
                  </a:lnTo>
                  <a:lnTo>
                    <a:pt x="382" y="76"/>
                  </a:lnTo>
                  <a:lnTo>
                    <a:pt x="366" y="76"/>
                  </a:lnTo>
                  <a:lnTo>
                    <a:pt x="352" y="76"/>
                  </a:lnTo>
                  <a:lnTo>
                    <a:pt x="331" y="76"/>
                  </a:lnTo>
                  <a:lnTo>
                    <a:pt x="310" y="76"/>
                  </a:lnTo>
                  <a:lnTo>
                    <a:pt x="290" y="77"/>
                  </a:lnTo>
                  <a:lnTo>
                    <a:pt x="270" y="77"/>
                  </a:lnTo>
                  <a:lnTo>
                    <a:pt x="249" y="78"/>
                  </a:lnTo>
                  <a:lnTo>
                    <a:pt x="228" y="79"/>
                  </a:lnTo>
                  <a:lnTo>
                    <a:pt x="208" y="79"/>
                  </a:lnTo>
                  <a:lnTo>
                    <a:pt x="187" y="80"/>
                  </a:lnTo>
                  <a:lnTo>
                    <a:pt x="179" y="632"/>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21" name="Freeform 12">
              <a:extLst>
                <a:ext uri="{FF2B5EF4-FFF2-40B4-BE49-F238E27FC236}">
                  <a16:creationId xmlns:a16="http://schemas.microsoft.com/office/drawing/2014/main" id="{4583B1F3-59C9-9AD6-51F7-380C505CFBBD}"/>
                </a:ext>
              </a:extLst>
            </p:cNvPr>
            <p:cNvSpPr>
              <a:spLocks/>
            </p:cNvSpPr>
            <p:nvPr userDrawn="1"/>
          </p:nvSpPr>
          <p:spPr bwMode="auto">
            <a:xfrm>
              <a:off x="6951" y="2682"/>
              <a:ext cx="127" cy="173"/>
            </a:xfrm>
            <a:custGeom>
              <a:avLst/>
              <a:gdLst>
                <a:gd name="T0" fmla="*/ 1 w 127"/>
                <a:gd name="T1" fmla="*/ 0 h 173"/>
                <a:gd name="T2" fmla="*/ 2 w 127"/>
                <a:gd name="T3" fmla="*/ 0 h 173"/>
                <a:gd name="T4" fmla="*/ 3 w 127"/>
                <a:gd name="T5" fmla="*/ 1 h 173"/>
                <a:gd name="T6" fmla="*/ 6 w 127"/>
                <a:gd name="T7" fmla="*/ 1 h 173"/>
                <a:gd name="T8" fmla="*/ 11 w 127"/>
                <a:gd name="T9" fmla="*/ 1 h 173"/>
                <a:gd name="T10" fmla="*/ 19 w 127"/>
                <a:gd name="T11" fmla="*/ 1 h 173"/>
                <a:gd name="T12" fmla="*/ 24 w 127"/>
                <a:gd name="T13" fmla="*/ 1 h 173"/>
                <a:gd name="T14" fmla="*/ 24 w 127"/>
                <a:gd name="T15" fmla="*/ 4 h 173"/>
                <a:gd name="T16" fmla="*/ 24 w 127"/>
                <a:gd name="T17" fmla="*/ 6 h 173"/>
                <a:gd name="T18" fmla="*/ 22 w 127"/>
                <a:gd name="T19" fmla="*/ 75 h 173"/>
                <a:gd name="T20" fmla="*/ 22 w 127"/>
                <a:gd name="T21" fmla="*/ 77 h 173"/>
                <a:gd name="T22" fmla="*/ 23 w 127"/>
                <a:gd name="T23" fmla="*/ 78 h 173"/>
                <a:gd name="T24" fmla="*/ 23 w 127"/>
                <a:gd name="T25" fmla="*/ 79 h 173"/>
                <a:gd name="T26" fmla="*/ 24 w 127"/>
                <a:gd name="T27" fmla="*/ 80 h 173"/>
                <a:gd name="T28" fmla="*/ 25 w 127"/>
                <a:gd name="T29" fmla="*/ 80 h 173"/>
                <a:gd name="T30" fmla="*/ 26 w 127"/>
                <a:gd name="T31" fmla="*/ 79 h 173"/>
                <a:gd name="T32" fmla="*/ 30 w 127"/>
                <a:gd name="T33" fmla="*/ 77 h 173"/>
                <a:gd name="T34" fmla="*/ 33 w 127"/>
                <a:gd name="T35" fmla="*/ 74 h 173"/>
                <a:gd name="T36" fmla="*/ 37 w 127"/>
                <a:gd name="T37" fmla="*/ 70 h 173"/>
                <a:gd name="T38" fmla="*/ 41 w 127"/>
                <a:gd name="T39" fmla="*/ 66 h 173"/>
                <a:gd name="T40" fmla="*/ 104 w 127"/>
                <a:gd name="T41" fmla="*/ 0 h 173"/>
                <a:gd name="T42" fmla="*/ 107 w 127"/>
                <a:gd name="T43" fmla="*/ 0 h 173"/>
                <a:gd name="T44" fmla="*/ 111 w 127"/>
                <a:gd name="T45" fmla="*/ 1 h 173"/>
                <a:gd name="T46" fmla="*/ 114 w 127"/>
                <a:gd name="T47" fmla="*/ 1 h 173"/>
                <a:gd name="T48" fmla="*/ 118 w 127"/>
                <a:gd name="T49" fmla="*/ 0 h 173"/>
                <a:gd name="T50" fmla="*/ 122 w 127"/>
                <a:gd name="T51" fmla="*/ 0 h 173"/>
                <a:gd name="T52" fmla="*/ 45 w 127"/>
                <a:gd name="T53" fmla="*/ 78 h 173"/>
                <a:gd name="T54" fmla="*/ 69 w 127"/>
                <a:gd name="T55" fmla="*/ 104 h 173"/>
                <a:gd name="T56" fmla="*/ 92 w 127"/>
                <a:gd name="T57" fmla="*/ 130 h 173"/>
                <a:gd name="T58" fmla="*/ 127 w 127"/>
                <a:gd name="T59" fmla="*/ 171 h 173"/>
                <a:gd name="T60" fmla="*/ 124 w 127"/>
                <a:gd name="T61" fmla="*/ 173 h 173"/>
                <a:gd name="T62" fmla="*/ 119 w 127"/>
                <a:gd name="T63" fmla="*/ 172 h 173"/>
                <a:gd name="T64" fmla="*/ 114 w 127"/>
                <a:gd name="T65" fmla="*/ 172 h 173"/>
                <a:gd name="T66" fmla="*/ 109 w 127"/>
                <a:gd name="T67" fmla="*/ 172 h 173"/>
                <a:gd name="T68" fmla="*/ 104 w 127"/>
                <a:gd name="T69" fmla="*/ 173 h 173"/>
                <a:gd name="T70" fmla="*/ 98 w 127"/>
                <a:gd name="T71" fmla="*/ 170 h 173"/>
                <a:gd name="T72" fmla="*/ 91 w 127"/>
                <a:gd name="T73" fmla="*/ 162 h 173"/>
                <a:gd name="T74" fmla="*/ 84 w 127"/>
                <a:gd name="T75" fmla="*/ 153 h 173"/>
                <a:gd name="T76" fmla="*/ 27 w 127"/>
                <a:gd name="T77" fmla="*/ 86 h 173"/>
                <a:gd name="T78" fmla="*/ 25 w 127"/>
                <a:gd name="T79" fmla="*/ 85 h 173"/>
                <a:gd name="T80" fmla="*/ 24 w 127"/>
                <a:gd name="T81" fmla="*/ 85 h 173"/>
                <a:gd name="T82" fmla="*/ 22 w 127"/>
                <a:gd name="T83" fmla="*/ 86 h 173"/>
                <a:gd name="T84" fmla="*/ 22 w 127"/>
                <a:gd name="T85" fmla="*/ 87 h 173"/>
                <a:gd name="T86" fmla="*/ 22 w 127"/>
                <a:gd name="T87" fmla="*/ 88 h 173"/>
                <a:gd name="T88" fmla="*/ 22 w 127"/>
                <a:gd name="T89" fmla="*/ 96 h 173"/>
                <a:gd name="T90" fmla="*/ 22 w 127"/>
                <a:gd name="T91" fmla="*/ 106 h 173"/>
                <a:gd name="T92" fmla="*/ 23 w 127"/>
                <a:gd name="T93" fmla="*/ 116 h 173"/>
                <a:gd name="T94" fmla="*/ 24 w 127"/>
                <a:gd name="T95" fmla="*/ 173 h 173"/>
                <a:gd name="T96" fmla="*/ 17 w 127"/>
                <a:gd name="T97" fmla="*/ 172 h 173"/>
                <a:gd name="T98" fmla="*/ 10 w 127"/>
                <a:gd name="T99" fmla="*/ 172 h 173"/>
                <a:gd name="T100" fmla="*/ 0 w 127"/>
                <a:gd name="T101" fmla="*/ 173 h 173"/>
                <a:gd name="T102" fmla="*/ 0 w 127"/>
                <a:gd name="T103" fmla="*/ 170 h 173"/>
                <a:gd name="T104" fmla="*/ 0 w 127"/>
                <a:gd name="T105" fmla="*/ 168 h 173"/>
                <a:gd name="T106" fmla="*/ 2 w 127"/>
                <a:gd name="T107" fmla="*/ 122 h 173"/>
                <a:gd name="T108" fmla="*/ 2 w 127"/>
                <a:gd name="T109" fmla="*/ 108 h 173"/>
                <a:gd name="T110" fmla="*/ 3 w 127"/>
                <a:gd name="T111" fmla="*/ 95 h 173"/>
                <a:gd name="T112" fmla="*/ 3 w 127"/>
                <a:gd name="T113" fmla="*/ 82 h 173"/>
                <a:gd name="T114" fmla="*/ 2 w 127"/>
                <a:gd name="T115" fmla="*/ 69 h 173"/>
                <a:gd name="T116" fmla="*/ 2 w 127"/>
                <a:gd name="T117" fmla="*/ 57 h 173"/>
                <a:gd name="T118" fmla="*/ 1 w 127"/>
                <a:gd name="T119" fmla="*/ 6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7" h="173">
                  <a:moveTo>
                    <a:pt x="1" y="6"/>
                  </a:moveTo>
                  <a:lnTo>
                    <a:pt x="0" y="0"/>
                  </a:lnTo>
                  <a:lnTo>
                    <a:pt x="1" y="0"/>
                  </a:lnTo>
                  <a:lnTo>
                    <a:pt x="1" y="0"/>
                  </a:lnTo>
                  <a:lnTo>
                    <a:pt x="1" y="0"/>
                  </a:lnTo>
                  <a:lnTo>
                    <a:pt x="2" y="0"/>
                  </a:lnTo>
                  <a:lnTo>
                    <a:pt x="2" y="0"/>
                  </a:lnTo>
                  <a:lnTo>
                    <a:pt x="3" y="1"/>
                  </a:lnTo>
                  <a:lnTo>
                    <a:pt x="3" y="1"/>
                  </a:lnTo>
                  <a:lnTo>
                    <a:pt x="3" y="1"/>
                  </a:lnTo>
                  <a:lnTo>
                    <a:pt x="5" y="1"/>
                  </a:lnTo>
                  <a:lnTo>
                    <a:pt x="6" y="1"/>
                  </a:lnTo>
                  <a:lnTo>
                    <a:pt x="7" y="1"/>
                  </a:lnTo>
                  <a:lnTo>
                    <a:pt x="9" y="1"/>
                  </a:lnTo>
                  <a:lnTo>
                    <a:pt x="11" y="1"/>
                  </a:lnTo>
                  <a:lnTo>
                    <a:pt x="14" y="1"/>
                  </a:lnTo>
                  <a:lnTo>
                    <a:pt x="16" y="1"/>
                  </a:lnTo>
                  <a:lnTo>
                    <a:pt x="19" y="1"/>
                  </a:lnTo>
                  <a:lnTo>
                    <a:pt x="21" y="1"/>
                  </a:lnTo>
                  <a:lnTo>
                    <a:pt x="24" y="0"/>
                  </a:lnTo>
                  <a:lnTo>
                    <a:pt x="24" y="1"/>
                  </a:lnTo>
                  <a:lnTo>
                    <a:pt x="24" y="2"/>
                  </a:lnTo>
                  <a:lnTo>
                    <a:pt x="24" y="3"/>
                  </a:lnTo>
                  <a:lnTo>
                    <a:pt x="24" y="4"/>
                  </a:lnTo>
                  <a:lnTo>
                    <a:pt x="24" y="5"/>
                  </a:lnTo>
                  <a:lnTo>
                    <a:pt x="24" y="6"/>
                  </a:lnTo>
                  <a:lnTo>
                    <a:pt x="24" y="6"/>
                  </a:lnTo>
                  <a:lnTo>
                    <a:pt x="24" y="8"/>
                  </a:lnTo>
                  <a:lnTo>
                    <a:pt x="22" y="75"/>
                  </a:lnTo>
                  <a:lnTo>
                    <a:pt x="22" y="75"/>
                  </a:lnTo>
                  <a:lnTo>
                    <a:pt x="22" y="76"/>
                  </a:lnTo>
                  <a:lnTo>
                    <a:pt x="22" y="76"/>
                  </a:lnTo>
                  <a:lnTo>
                    <a:pt x="22" y="77"/>
                  </a:lnTo>
                  <a:lnTo>
                    <a:pt x="22" y="77"/>
                  </a:lnTo>
                  <a:lnTo>
                    <a:pt x="22" y="78"/>
                  </a:lnTo>
                  <a:lnTo>
                    <a:pt x="23" y="78"/>
                  </a:lnTo>
                  <a:lnTo>
                    <a:pt x="23" y="79"/>
                  </a:lnTo>
                  <a:lnTo>
                    <a:pt x="23" y="79"/>
                  </a:lnTo>
                  <a:lnTo>
                    <a:pt x="23" y="79"/>
                  </a:lnTo>
                  <a:lnTo>
                    <a:pt x="23" y="80"/>
                  </a:lnTo>
                  <a:lnTo>
                    <a:pt x="23" y="80"/>
                  </a:lnTo>
                  <a:lnTo>
                    <a:pt x="24" y="80"/>
                  </a:lnTo>
                  <a:lnTo>
                    <a:pt x="24" y="80"/>
                  </a:lnTo>
                  <a:lnTo>
                    <a:pt x="24" y="80"/>
                  </a:lnTo>
                  <a:lnTo>
                    <a:pt x="25" y="80"/>
                  </a:lnTo>
                  <a:lnTo>
                    <a:pt x="25" y="80"/>
                  </a:lnTo>
                  <a:lnTo>
                    <a:pt x="26" y="80"/>
                  </a:lnTo>
                  <a:lnTo>
                    <a:pt x="26" y="79"/>
                  </a:lnTo>
                  <a:lnTo>
                    <a:pt x="28" y="78"/>
                  </a:lnTo>
                  <a:lnTo>
                    <a:pt x="29" y="77"/>
                  </a:lnTo>
                  <a:lnTo>
                    <a:pt x="30" y="77"/>
                  </a:lnTo>
                  <a:lnTo>
                    <a:pt x="31" y="76"/>
                  </a:lnTo>
                  <a:lnTo>
                    <a:pt x="32" y="75"/>
                  </a:lnTo>
                  <a:lnTo>
                    <a:pt x="33" y="74"/>
                  </a:lnTo>
                  <a:lnTo>
                    <a:pt x="35" y="73"/>
                  </a:lnTo>
                  <a:lnTo>
                    <a:pt x="36" y="71"/>
                  </a:lnTo>
                  <a:lnTo>
                    <a:pt x="37" y="70"/>
                  </a:lnTo>
                  <a:lnTo>
                    <a:pt x="38" y="69"/>
                  </a:lnTo>
                  <a:lnTo>
                    <a:pt x="40" y="68"/>
                  </a:lnTo>
                  <a:lnTo>
                    <a:pt x="41" y="66"/>
                  </a:lnTo>
                  <a:lnTo>
                    <a:pt x="42" y="65"/>
                  </a:lnTo>
                  <a:lnTo>
                    <a:pt x="55" y="53"/>
                  </a:lnTo>
                  <a:lnTo>
                    <a:pt x="104" y="0"/>
                  </a:lnTo>
                  <a:lnTo>
                    <a:pt x="105" y="0"/>
                  </a:lnTo>
                  <a:lnTo>
                    <a:pt x="106" y="0"/>
                  </a:lnTo>
                  <a:lnTo>
                    <a:pt x="107" y="0"/>
                  </a:lnTo>
                  <a:lnTo>
                    <a:pt x="108" y="1"/>
                  </a:lnTo>
                  <a:lnTo>
                    <a:pt x="109" y="1"/>
                  </a:lnTo>
                  <a:lnTo>
                    <a:pt x="111" y="1"/>
                  </a:lnTo>
                  <a:lnTo>
                    <a:pt x="112" y="1"/>
                  </a:lnTo>
                  <a:lnTo>
                    <a:pt x="113" y="1"/>
                  </a:lnTo>
                  <a:lnTo>
                    <a:pt x="114" y="1"/>
                  </a:lnTo>
                  <a:lnTo>
                    <a:pt x="115" y="1"/>
                  </a:lnTo>
                  <a:lnTo>
                    <a:pt x="117" y="1"/>
                  </a:lnTo>
                  <a:lnTo>
                    <a:pt x="118" y="0"/>
                  </a:lnTo>
                  <a:lnTo>
                    <a:pt x="119" y="0"/>
                  </a:lnTo>
                  <a:lnTo>
                    <a:pt x="121" y="0"/>
                  </a:lnTo>
                  <a:lnTo>
                    <a:pt x="122" y="0"/>
                  </a:lnTo>
                  <a:lnTo>
                    <a:pt x="124" y="0"/>
                  </a:lnTo>
                  <a:lnTo>
                    <a:pt x="67" y="56"/>
                  </a:lnTo>
                  <a:lnTo>
                    <a:pt x="45" y="78"/>
                  </a:lnTo>
                  <a:lnTo>
                    <a:pt x="53" y="86"/>
                  </a:lnTo>
                  <a:lnTo>
                    <a:pt x="61" y="95"/>
                  </a:lnTo>
                  <a:lnTo>
                    <a:pt x="69" y="104"/>
                  </a:lnTo>
                  <a:lnTo>
                    <a:pt x="76" y="112"/>
                  </a:lnTo>
                  <a:lnTo>
                    <a:pt x="84" y="121"/>
                  </a:lnTo>
                  <a:lnTo>
                    <a:pt x="92" y="130"/>
                  </a:lnTo>
                  <a:lnTo>
                    <a:pt x="99" y="138"/>
                  </a:lnTo>
                  <a:lnTo>
                    <a:pt x="107" y="147"/>
                  </a:lnTo>
                  <a:lnTo>
                    <a:pt x="127" y="171"/>
                  </a:lnTo>
                  <a:lnTo>
                    <a:pt x="127" y="173"/>
                  </a:lnTo>
                  <a:lnTo>
                    <a:pt x="126" y="173"/>
                  </a:lnTo>
                  <a:lnTo>
                    <a:pt x="124" y="173"/>
                  </a:lnTo>
                  <a:lnTo>
                    <a:pt x="122" y="172"/>
                  </a:lnTo>
                  <a:lnTo>
                    <a:pt x="121" y="172"/>
                  </a:lnTo>
                  <a:lnTo>
                    <a:pt x="119" y="172"/>
                  </a:lnTo>
                  <a:lnTo>
                    <a:pt x="117" y="172"/>
                  </a:lnTo>
                  <a:lnTo>
                    <a:pt x="116" y="172"/>
                  </a:lnTo>
                  <a:lnTo>
                    <a:pt x="114" y="172"/>
                  </a:lnTo>
                  <a:lnTo>
                    <a:pt x="112" y="172"/>
                  </a:lnTo>
                  <a:lnTo>
                    <a:pt x="110" y="172"/>
                  </a:lnTo>
                  <a:lnTo>
                    <a:pt x="109" y="172"/>
                  </a:lnTo>
                  <a:lnTo>
                    <a:pt x="107" y="172"/>
                  </a:lnTo>
                  <a:lnTo>
                    <a:pt x="105" y="172"/>
                  </a:lnTo>
                  <a:lnTo>
                    <a:pt x="104" y="173"/>
                  </a:lnTo>
                  <a:lnTo>
                    <a:pt x="102" y="173"/>
                  </a:lnTo>
                  <a:lnTo>
                    <a:pt x="100" y="173"/>
                  </a:lnTo>
                  <a:lnTo>
                    <a:pt x="98" y="170"/>
                  </a:lnTo>
                  <a:lnTo>
                    <a:pt x="95" y="167"/>
                  </a:lnTo>
                  <a:lnTo>
                    <a:pt x="93" y="165"/>
                  </a:lnTo>
                  <a:lnTo>
                    <a:pt x="91" y="162"/>
                  </a:lnTo>
                  <a:lnTo>
                    <a:pt x="89" y="159"/>
                  </a:lnTo>
                  <a:lnTo>
                    <a:pt x="87" y="156"/>
                  </a:lnTo>
                  <a:lnTo>
                    <a:pt x="84" y="153"/>
                  </a:lnTo>
                  <a:lnTo>
                    <a:pt x="82" y="151"/>
                  </a:lnTo>
                  <a:lnTo>
                    <a:pt x="48" y="110"/>
                  </a:lnTo>
                  <a:lnTo>
                    <a:pt x="27" y="86"/>
                  </a:lnTo>
                  <a:lnTo>
                    <a:pt x="26" y="86"/>
                  </a:lnTo>
                  <a:lnTo>
                    <a:pt x="26" y="85"/>
                  </a:lnTo>
                  <a:lnTo>
                    <a:pt x="25" y="85"/>
                  </a:lnTo>
                  <a:lnTo>
                    <a:pt x="25" y="85"/>
                  </a:lnTo>
                  <a:lnTo>
                    <a:pt x="24" y="85"/>
                  </a:lnTo>
                  <a:lnTo>
                    <a:pt x="24" y="85"/>
                  </a:lnTo>
                  <a:lnTo>
                    <a:pt x="23" y="85"/>
                  </a:lnTo>
                  <a:lnTo>
                    <a:pt x="23" y="85"/>
                  </a:lnTo>
                  <a:lnTo>
                    <a:pt x="22" y="86"/>
                  </a:lnTo>
                  <a:lnTo>
                    <a:pt x="22" y="86"/>
                  </a:lnTo>
                  <a:lnTo>
                    <a:pt x="22" y="87"/>
                  </a:lnTo>
                  <a:lnTo>
                    <a:pt x="22" y="87"/>
                  </a:lnTo>
                  <a:lnTo>
                    <a:pt x="22" y="88"/>
                  </a:lnTo>
                  <a:lnTo>
                    <a:pt x="22" y="88"/>
                  </a:lnTo>
                  <a:lnTo>
                    <a:pt x="22" y="88"/>
                  </a:lnTo>
                  <a:lnTo>
                    <a:pt x="22" y="89"/>
                  </a:lnTo>
                  <a:lnTo>
                    <a:pt x="22" y="92"/>
                  </a:lnTo>
                  <a:lnTo>
                    <a:pt x="22" y="96"/>
                  </a:lnTo>
                  <a:lnTo>
                    <a:pt x="22" y="99"/>
                  </a:lnTo>
                  <a:lnTo>
                    <a:pt x="22" y="102"/>
                  </a:lnTo>
                  <a:lnTo>
                    <a:pt x="22" y="106"/>
                  </a:lnTo>
                  <a:lnTo>
                    <a:pt x="22" y="109"/>
                  </a:lnTo>
                  <a:lnTo>
                    <a:pt x="23" y="112"/>
                  </a:lnTo>
                  <a:lnTo>
                    <a:pt x="23" y="116"/>
                  </a:lnTo>
                  <a:lnTo>
                    <a:pt x="23" y="142"/>
                  </a:lnTo>
                  <a:lnTo>
                    <a:pt x="24" y="167"/>
                  </a:lnTo>
                  <a:lnTo>
                    <a:pt x="24" y="173"/>
                  </a:lnTo>
                  <a:lnTo>
                    <a:pt x="22" y="172"/>
                  </a:lnTo>
                  <a:lnTo>
                    <a:pt x="19" y="172"/>
                  </a:lnTo>
                  <a:lnTo>
                    <a:pt x="17" y="172"/>
                  </a:lnTo>
                  <a:lnTo>
                    <a:pt x="14" y="172"/>
                  </a:lnTo>
                  <a:lnTo>
                    <a:pt x="12" y="172"/>
                  </a:lnTo>
                  <a:lnTo>
                    <a:pt x="10" y="172"/>
                  </a:lnTo>
                  <a:lnTo>
                    <a:pt x="7" y="172"/>
                  </a:lnTo>
                  <a:lnTo>
                    <a:pt x="5" y="173"/>
                  </a:lnTo>
                  <a:lnTo>
                    <a:pt x="0" y="173"/>
                  </a:lnTo>
                  <a:lnTo>
                    <a:pt x="0" y="172"/>
                  </a:lnTo>
                  <a:lnTo>
                    <a:pt x="0" y="171"/>
                  </a:lnTo>
                  <a:lnTo>
                    <a:pt x="0" y="170"/>
                  </a:lnTo>
                  <a:lnTo>
                    <a:pt x="0" y="170"/>
                  </a:lnTo>
                  <a:lnTo>
                    <a:pt x="0" y="169"/>
                  </a:lnTo>
                  <a:lnTo>
                    <a:pt x="0" y="168"/>
                  </a:lnTo>
                  <a:lnTo>
                    <a:pt x="0" y="167"/>
                  </a:lnTo>
                  <a:lnTo>
                    <a:pt x="1" y="166"/>
                  </a:lnTo>
                  <a:lnTo>
                    <a:pt x="2" y="122"/>
                  </a:lnTo>
                  <a:lnTo>
                    <a:pt x="2" y="117"/>
                  </a:lnTo>
                  <a:lnTo>
                    <a:pt x="2" y="113"/>
                  </a:lnTo>
                  <a:lnTo>
                    <a:pt x="2" y="108"/>
                  </a:lnTo>
                  <a:lnTo>
                    <a:pt x="2" y="104"/>
                  </a:lnTo>
                  <a:lnTo>
                    <a:pt x="2" y="100"/>
                  </a:lnTo>
                  <a:lnTo>
                    <a:pt x="3" y="95"/>
                  </a:lnTo>
                  <a:lnTo>
                    <a:pt x="3" y="91"/>
                  </a:lnTo>
                  <a:lnTo>
                    <a:pt x="3" y="86"/>
                  </a:lnTo>
                  <a:lnTo>
                    <a:pt x="3" y="82"/>
                  </a:lnTo>
                  <a:lnTo>
                    <a:pt x="3" y="78"/>
                  </a:lnTo>
                  <a:lnTo>
                    <a:pt x="2" y="74"/>
                  </a:lnTo>
                  <a:lnTo>
                    <a:pt x="2" y="69"/>
                  </a:lnTo>
                  <a:lnTo>
                    <a:pt x="2" y="65"/>
                  </a:lnTo>
                  <a:lnTo>
                    <a:pt x="2" y="61"/>
                  </a:lnTo>
                  <a:lnTo>
                    <a:pt x="2" y="57"/>
                  </a:lnTo>
                  <a:lnTo>
                    <a:pt x="2" y="53"/>
                  </a:lnTo>
                  <a:lnTo>
                    <a:pt x="1" y="29"/>
                  </a:lnTo>
                  <a:lnTo>
                    <a:pt x="1" y="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22" name="Freeform 13">
              <a:extLst>
                <a:ext uri="{FF2B5EF4-FFF2-40B4-BE49-F238E27FC236}">
                  <a16:creationId xmlns:a16="http://schemas.microsoft.com/office/drawing/2014/main" id="{CB0E3EE0-8DEF-CC07-089B-46B1A84432BC}"/>
                </a:ext>
              </a:extLst>
            </p:cNvPr>
            <p:cNvSpPr>
              <a:spLocks noEditPoints="1"/>
            </p:cNvSpPr>
            <p:nvPr userDrawn="1"/>
          </p:nvSpPr>
          <p:spPr bwMode="auto">
            <a:xfrm>
              <a:off x="6091" y="2657"/>
              <a:ext cx="204" cy="205"/>
            </a:xfrm>
            <a:custGeom>
              <a:avLst/>
              <a:gdLst>
                <a:gd name="T0" fmla="*/ 1626 w 1626"/>
                <a:gd name="T1" fmla="*/ 1625 h 1625"/>
                <a:gd name="T2" fmla="*/ 1288 w 1626"/>
                <a:gd name="T3" fmla="*/ 147 h 1625"/>
                <a:gd name="T4" fmla="*/ 1180 w 1626"/>
                <a:gd name="T5" fmla="*/ 202 h 1625"/>
                <a:gd name="T6" fmla="*/ 1111 w 1626"/>
                <a:gd name="T7" fmla="*/ 243 h 1625"/>
                <a:gd name="T8" fmla="*/ 1042 w 1626"/>
                <a:gd name="T9" fmla="*/ 293 h 1625"/>
                <a:gd name="T10" fmla="*/ 974 w 1626"/>
                <a:gd name="T11" fmla="*/ 349 h 1625"/>
                <a:gd name="T12" fmla="*/ 912 w 1626"/>
                <a:gd name="T13" fmla="*/ 409 h 1625"/>
                <a:gd name="T14" fmla="*/ 862 w 1626"/>
                <a:gd name="T15" fmla="*/ 476 h 1625"/>
                <a:gd name="T16" fmla="*/ 820 w 1626"/>
                <a:gd name="T17" fmla="*/ 549 h 1625"/>
                <a:gd name="T18" fmla="*/ 785 w 1626"/>
                <a:gd name="T19" fmla="*/ 628 h 1625"/>
                <a:gd name="T20" fmla="*/ 743 w 1626"/>
                <a:gd name="T21" fmla="*/ 738 h 1625"/>
                <a:gd name="T22" fmla="*/ 694 w 1626"/>
                <a:gd name="T23" fmla="*/ 876 h 1625"/>
                <a:gd name="T24" fmla="*/ 655 w 1626"/>
                <a:gd name="T25" fmla="*/ 973 h 1625"/>
                <a:gd name="T26" fmla="*/ 630 w 1626"/>
                <a:gd name="T27" fmla="*/ 1026 h 1625"/>
                <a:gd name="T28" fmla="*/ 602 w 1626"/>
                <a:gd name="T29" fmla="*/ 1073 h 1625"/>
                <a:gd name="T30" fmla="*/ 572 w 1626"/>
                <a:gd name="T31" fmla="*/ 1112 h 1625"/>
                <a:gd name="T32" fmla="*/ 539 w 1626"/>
                <a:gd name="T33" fmla="*/ 1147 h 1625"/>
                <a:gd name="T34" fmla="*/ 501 w 1626"/>
                <a:gd name="T35" fmla="*/ 1181 h 1625"/>
                <a:gd name="T36" fmla="*/ 418 w 1626"/>
                <a:gd name="T37" fmla="*/ 1240 h 1625"/>
                <a:gd name="T38" fmla="*/ 328 w 1626"/>
                <a:gd name="T39" fmla="*/ 1289 h 1625"/>
                <a:gd name="T40" fmla="*/ 237 w 1626"/>
                <a:gd name="T41" fmla="*/ 1328 h 1625"/>
                <a:gd name="T42" fmla="*/ 147 w 1626"/>
                <a:gd name="T43" fmla="*/ 1358 h 1625"/>
                <a:gd name="T44" fmla="*/ 281 w 1626"/>
                <a:gd name="T45" fmla="*/ 1478 h 1625"/>
                <a:gd name="T46" fmla="*/ 372 w 1626"/>
                <a:gd name="T47" fmla="*/ 1441 h 1625"/>
                <a:gd name="T48" fmla="*/ 462 w 1626"/>
                <a:gd name="T49" fmla="*/ 1395 h 1625"/>
                <a:gd name="T50" fmla="*/ 549 w 1626"/>
                <a:gd name="T51" fmla="*/ 1340 h 1625"/>
                <a:gd name="T52" fmla="*/ 628 w 1626"/>
                <a:gd name="T53" fmla="*/ 1277 h 1625"/>
                <a:gd name="T54" fmla="*/ 686 w 1626"/>
                <a:gd name="T55" fmla="*/ 1218 h 1625"/>
                <a:gd name="T56" fmla="*/ 717 w 1626"/>
                <a:gd name="T57" fmla="*/ 1180 h 1625"/>
                <a:gd name="T58" fmla="*/ 753 w 1626"/>
                <a:gd name="T59" fmla="*/ 1125 h 1625"/>
                <a:gd name="T60" fmla="*/ 785 w 1626"/>
                <a:gd name="T61" fmla="*/ 1065 h 1625"/>
                <a:gd name="T62" fmla="*/ 822 w 1626"/>
                <a:gd name="T63" fmla="*/ 979 h 1625"/>
                <a:gd name="T64" fmla="*/ 871 w 1626"/>
                <a:gd name="T65" fmla="*/ 845 h 1625"/>
                <a:gd name="T66" fmla="*/ 915 w 1626"/>
                <a:gd name="T67" fmla="*/ 722 h 1625"/>
                <a:gd name="T68" fmla="*/ 944 w 1626"/>
                <a:gd name="T69" fmla="*/ 652 h 1625"/>
                <a:gd name="T70" fmla="*/ 976 w 1626"/>
                <a:gd name="T71" fmla="*/ 588 h 1625"/>
                <a:gd name="T72" fmla="*/ 1013 w 1626"/>
                <a:gd name="T73" fmla="*/ 531 h 1625"/>
                <a:gd name="T74" fmla="*/ 1056 w 1626"/>
                <a:gd name="T75" fmla="*/ 485 h 1625"/>
                <a:gd name="T76" fmla="*/ 1099 w 1626"/>
                <a:gd name="T77" fmla="*/ 446 h 1625"/>
                <a:gd name="T78" fmla="*/ 1190 w 1626"/>
                <a:gd name="T79" fmla="*/ 379 h 1625"/>
                <a:gd name="T80" fmla="*/ 1281 w 1626"/>
                <a:gd name="T81" fmla="*/ 324 h 1625"/>
                <a:gd name="T82" fmla="*/ 1366 w 1626"/>
                <a:gd name="T83" fmla="*/ 283 h 1625"/>
                <a:gd name="T84" fmla="*/ 1479 w 1626"/>
                <a:gd name="T85" fmla="*/ 239 h 1625"/>
                <a:gd name="T86" fmla="*/ 1288 w 1626"/>
                <a:gd name="T87" fmla="*/ 147 h 1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26" h="1625">
                  <a:moveTo>
                    <a:pt x="0" y="0"/>
                  </a:moveTo>
                  <a:lnTo>
                    <a:pt x="0" y="1625"/>
                  </a:lnTo>
                  <a:lnTo>
                    <a:pt x="1626" y="1625"/>
                  </a:lnTo>
                  <a:lnTo>
                    <a:pt x="1626" y="0"/>
                  </a:lnTo>
                  <a:lnTo>
                    <a:pt x="0" y="0"/>
                  </a:lnTo>
                  <a:close/>
                  <a:moveTo>
                    <a:pt x="1288" y="147"/>
                  </a:moveTo>
                  <a:lnTo>
                    <a:pt x="1246" y="167"/>
                  </a:lnTo>
                  <a:lnTo>
                    <a:pt x="1203" y="189"/>
                  </a:lnTo>
                  <a:lnTo>
                    <a:pt x="1180" y="202"/>
                  </a:lnTo>
                  <a:lnTo>
                    <a:pt x="1157" y="215"/>
                  </a:lnTo>
                  <a:lnTo>
                    <a:pt x="1134" y="229"/>
                  </a:lnTo>
                  <a:lnTo>
                    <a:pt x="1111" y="243"/>
                  </a:lnTo>
                  <a:lnTo>
                    <a:pt x="1088" y="259"/>
                  </a:lnTo>
                  <a:lnTo>
                    <a:pt x="1065" y="275"/>
                  </a:lnTo>
                  <a:lnTo>
                    <a:pt x="1042" y="293"/>
                  </a:lnTo>
                  <a:lnTo>
                    <a:pt x="1019" y="310"/>
                  </a:lnTo>
                  <a:lnTo>
                    <a:pt x="996" y="329"/>
                  </a:lnTo>
                  <a:lnTo>
                    <a:pt x="974" y="349"/>
                  </a:lnTo>
                  <a:lnTo>
                    <a:pt x="952" y="369"/>
                  </a:lnTo>
                  <a:lnTo>
                    <a:pt x="931" y="389"/>
                  </a:lnTo>
                  <a:lnTo>
                    <a:pt x="912" y="409"/>
                  </a:lnTo>
                  <a:lnTo>
                    <a:pt x="894" y="430"/>
                  </a:lnTo>
                  <a:lnTo>
                    <a:pt x="878" y="453"/>
                  </a:lnTo>
                  <a:lnTo>
                    <a:pt x="862" y="476"/>
                  </a:lnTo>
                  <a:lnTo>
                    <a:pt x="847" y="499"/>
                  </a:lnTo>
                  <a:lnTo>
                    <a:pt x="834" y="524"/>
                  </a:lnTo>
                  <a:lnTo>
                    <a:pt x="820" y="549"/>
                  </a:lnTo>
                  <a:lnTo>
                    <a:pt x="808" y="575"/>
                  </a:lnTo>
                  <a:lnTo>
                    <a:pt x="795" y="601"/>
                  </a:lnTo>
                  <a:lnTo>
                    <a:pt x="785" y="628"/>
                  </a:lnTo>
                  <a:lnTo>
                    <a:pt x="774" y="655"/>
                  </a:lnTo>
                  <a:lnTo>
                    <a:pt x="763" y="683"/>
                  </a:lnTo>
                  <a:lnTo>
                    <a:pt x="743" y="738"/>
                  </a:lnTo>
                  <a:lnTo>
                    <a:pt x="723" y="793"/>
                  </a:lnTo>
                  <a:lnTo>
                    <a:pt x="709" y="835"/>
                  </a:lnTo>
                  <a:lnTo>
                    <a:pt x="694" y="876"/>
                  </a:lnTo>
                  <a:lnTo>
                    <a:pt x="679" y="916"/>
                  </a:lnTo>
                  <a:lnTo>
                    <a:pt x="664" y="955"/>
                  </a:lnTo>
                  <a:lnTo>
                    <a:pt x="655" y="973"/>
                  </a:lnTo>
                  <a:lnTo>
                    <a:pt x="647" y="991"/>
                  </a:lnTo>
                  <a:lnTo>
                    <a:pt x="639" y="1009"/>
                  </a:lnTo>
                  <a:lnTo>
                    <a:pt x="630" y="1026"/>
                  </a:lnTo>
                  <a:lnTo>
                    <a:pt x="621" y="1042"/>
                  </a:lnTo>
                  <a:lnTo>
                    <a:pt x="612" y="1058"/>
                  </a:lnTo>
                  <a:lnTo>
                    <a:pt x="602" y="1073"/>
                  </a:lnTo>
                  <a:lnTo>
                    <a:pt x="592" y="1087"/>
                  </a:lnTo>
                  <a:lnTo>
                    <a:pt x="582" y="1100"/>
                  </a:lnTo>
                  <a:lnTo>
                    <a:pt x="572" y="1112"/>
                  </a:lnTo>
                  <a:lnTo>
                    <a:pt x="561" y="1124"/>
                  </a:lnTo>
                  <a:lnTo>
                    <a:pt x="550" y="1136"/>
                  </a:lnTo>
                  <a:lnTo>
                    <a:pt x="539" y="1147"/>
                  </a:lnTo>
                  <a:lnTo>
                    <a:pt x="526" y="1159"/>
                  </a:lnTo>
                  <a:lnTo>
                    <a:pt x="513" y="1170"/>
                  </a:lnTo>
                  <a:lnTo>
                    <a:pt x="501" y="1181"/>
                  </a:lnTo>
                  <a:lnTo>
                    <a:pt x="474" y="1201"/>
                  </a:lnTo>
                  <a:lnTo>
                    <a:pt x="447" y="1221"/>
                  </a:lnTo>
                  <a:lnTo>
                    <a:pt x="418" y="1240"/>
                  </a:lnTo>
                  <a:lnTo>
                    <a:pt x="388" y="1257"/>
                  </a:lnTo>
                  <a:lnTo>
                    <a:pt x="358" y="1273"/>
                  </a:lnTo>
                  <a:lnTo>
                    <a:pt x="328" y="1289"/>
                  </a:lnTo>
                  <a:lnTo>
                    <a:pt x="297" y="1303"/>
                  </a:lnTo>
                  <a:lnTo>
                    <a:pt x="267" y="1317"/>
                  </a:lnTo>
                  <a:lnTo>
                    <a:pt x="237" y="1328"/>
                  </a:lnTo>
                  <a:lnTo>
                    <a:pt x="206" y="1340"/>
                  </a:lnTo>
                  <a:lnTo>
                    <a:pt x="176" y="1349"/>
                  </a:lnTo>
                  <a:lnTo>
                    <a:pt x="147" y="1358"/>
                  </a:lnTo>
                  <a:lnTo>
                    <a:pt x="147" y="147"/>
                  </a:lnTo>
                  <a:lnTo>
                    <a:pt x="1288" y="147"/>
                  </a:lnTo>
                  <a:lnTo>
                    <a:pt x="281" y="1478"/>
                  </a:lnTo>
                  <a:lnTo>
                    <a:pt x="311" y="1467"/>
                  </a:lnTo>
                  <a:lnTo>
                    <a:pt x="342" y="1454"/>
                  </a:lnTo>
                  <a:lnTo>
                    <a:pt x="372" y="1441"/>
                  </a:lnTo>
                  <a:lnTo>
                    <a:pt x="403" y="1427"/>
                  </a:lnTo>
                  <a:lnTo>
                    <a:pt x="433" y="1411"/>
                  </a:lnTo>
                  <a:lnTo>
                    <a:pt x="462" y="1395"/>
                  </a:lnTo>
                  <a:lnTo>
                    <a:pt x="491" y="1377"/>
                  </a:lnTo>
                  <a:lnTo>
                    <a:pt x="520" y="1359"/>
                  </a:lnTo>
                  <a:lnTo>
                    <a:pt x="549" y="1340"/>
                  </a:lnTo>
                  <a:lnTo>
                    <a:pt x="575" y="1320"/>
                  </a:lnTo>
                  <a:lnTo>
                    <a:pt x="602" y="1299"/>
                  </a:lnTo>
                  <a:lnTo>
                    <a:pt x="628" y="1277"/>
                  </a:lnTo>
                  <a:lnTo>
                    <a:pt x="652" y="1254"/>
                  </a:lnTo>
                  <a:lnTo>
                    <a:pt x="674" y="1231"/>
                  </a:lnTo>
                  <a:lnTo>
                    <a:pt x="686" y="1218"/>
                  </a:lnTo>
                  <a:lnTo>
                    <a:pt x="696" y="1206"/>
                  </a:lnTo>
                  <a:lnTo>
                    <a:pt x="707" y="1193"/>
                  </a:lnTo>
                  <a:lnTo>
                    <a:pt x="717" y="1180"/>
                  </a:lnTo>
                  <a:lnTo>
                    <a:pt x="730" y="1162"/>
                  </a:lnTo>
                  <a:lnTo>
                    <a:pt x="741" y="1144"/>
                  </a:lnTo>
                  <a:lnTo>
                    <a:pt x="753" y="1125"/>
                  </a:lnTo>
                  <a:lnTo>
                    <a:pt x="764" y="1105"/>
                  </a:lnTo>
                  <a:lnTo>
                    <a:pt x="775" y="1085"/>
                  </a:lnTo>
                  <a:lnTo>
                    <a:pt x="785" y="1065"/>
                  </a:lnTo>
                  <a:lnTo>
                    <a:pt x="795" y="1043"/>
                  </a:lnTo>
                  <a:lnTo>
                    <a:pt x="804" y="1022"/>
                  </a:lnTo>
                  <a:lnTo>
                    <a:pt x="822" y="979"/>
                  </a:lnTo>
                  <a:lnTo>
                    <a:pt x="839" y="934"/>
                  </a:lnTo>
                  <a:lnTo>
                    <a:pt x="855" y="890"/>
                  </a:lnTo>
                  <a:lnTo>
                    <a:pt x="871" y="845"/>
                  </a:lnTo>
                  <a:lnTo>
                    <a:pt x="888" y="795"/>
                  </a:lnTo>
                  <a:lnTo>
                    <a:pt x="906" y="746"/>
                  </a:lnTo>
                  <a:lnTo>
                    <a:pt x="915" y="722"/>
                  </a:lnTo>
                  <a:lnTo>
                    <a:pt x="924" y="699"/>
                  </a:lnTo>
                  <a:lnTo>
                    <a:pt x="934" y="675"/>
                  </a:lnTo>
                  <a:lnTo>
                    <a:pt x="944" y="652"/>
                  </a:lnTo>
                  <a:lnTo>
                    <a:pt x="954" y="630"/>
                  </a:lnTo>
                  <a:lnTo>
                    <a:pt x="965" y="609"/>
                  </a:lnTo>
                  <a:lnTo>
                    <a:pt x="976" y="588"/>
                  </a:lnTo>
                  <a:lnTo>
                    <a:pt x="988" y="568"/>
                  </a:lnTo>
                  <a:lnTo>
                    <a:pt x="1001" y="549"/>
                  </a:lnTo>
                  <a:lnTo>
                    <a:pt x="1013" y="531"/>
                  </a:lnTo>
                  <a:lnTo>
                    <a:pt x="1027" y="514"/>
                  </a:lnTo>
                  <a:lnTo>
                    <a:pt x="1042" y="499"/>
                  </a:lnTo>
                  <a:lnTo>
                    <a:pt x="1056" y="485"/>
                  </a:lnTo>
                  <a:lnTo>
                    <a:pt x="1070" y="472"/>
                  </a:lnTo>
                  <a:lnTo>
                    <a:pt x="1084" y="459"/>
                  </a:lnTo>
                  <a:lnTo>
                    <a:pt x="1099" y="446"/>
                  </a:lnTo>
                  <a:lnTo>
                    <a:pt x="1129" y="422"/>
                  </a:lnTo>
                  <a:lnTo>
                    <a:pt x="1159" y="399"/>
                  </a:lnTo>
                  <a:lnTo>
                    <a:pt x="1190" y="379"/>
                  </a:lnTo>
                  <a:lnTo>
                    <a:pt x="1221" y="359"/>
                  </a:lnTo>
                  <a:lnTo>
                    <a:pt x="1251" y="341"/>
                  </a:lnTo>
                  <a:lnTo>
                    <a:pt x="1281" y="324"/>
                  </a:lnTo>
                  <a:lnTo>
                    <a:pt x="1310" y="309"/>
                  </a:lnTo>
                  <a:lnTo>
                    <a:pt x="1339" y="295"/>
                  </a:lnTo>
                  <a:lnTo>
                    <a:pt x="1366" y="283"/>
                  </a:lnTo>
                  <a:lnTo>
                    <a:pt x="1393" y="272"/>
                  </a:lnTo>
                  <a:lnTo>
                    <a:pt x="1439" y="253"/>
                  </a:lnTo>
                  <a:lnTo>
                    <a:pt x="1479" y="239"/>
                  </a:lnTo>
                  <a:lnTo>
                    <a:pt x="1479" y="1478"/>
                  </a:lnTo>
                  <a:lnTo>
                    <a:pt x="281" y="1478"/>
                  </a:lnTo>
                  <a:lnTo>
                    <a:pt x="1288" y="147"/>
                  </a:ln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dirty="0"/>
            </a:p>
          </p:txBody>
        </p:sp>
      </p:grpSp>
    </p:spTree>
    <p:extLst>
      <p:ext uri="{BB962C8B-B14F-4D97-AF65-F5344CB8AC3E}">
        <p14:creationId xmlns:p14="http://schemas.microsoft.com/office/powerpoint/2010/main" val="31970345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6"/>
            <a:ext cx="10515600" cy="985439"/>
          </a:xfrm>
          <a:prstGeom prst="rect">
            <a:avLst/>
          </a:prstGeom>
        </p:spPr>
        <p:txBody>
          <a:bodyPr vert="horz" lIns="91440" tIns="45720" rIns="91440" bIns="45720" rtlCol="0" anchor="ctr">
            <a:normAutofit/>
          </a:bodyPr>
          <a:lstStyle/>
          <a:p>
            <a:r>
              <a:rPr lang="cs-CZ" dirty="0"/>
              <a:t>Kliknutím lze upravit styl</a:t>
            </a:r>
          </a:p>
        </p:txBody>
      </p:sp>
      <p:sp>
        <p:nvSpPr>
          <p:cNvPr id="3" name="Zástupný symbol pro text 2"/>
          <p:cNvSpPr>
            <a:spLocks noGrp="1"/>
          </p:cNvSpPr>
          <p:nvPr>
            <p:ph type="body" idx="1"/>
          </p:nvPr>
        </p:nvSpPr>
        <p:spPr>
          <a:xfrm>
            <a:off x="838200" y="1479154"/>
            <a:ext cx="10515600" cy="4874021"/>
          </a:xfrm>
          <a:prstGeom prst="rect">
            <a:avLst/>
          </a:prstGeom>
        </p:spPr>
        <p:txBody>
          <a:bodyPr vert="horz" lIns="91440" tIns="45720" rIns="91440" bIns="45720" rtlCol="0">
            <a:noAutofit/>
          </a:bodyPr>
          <a:lstStyle/>
          <a:p>
            <a:pPr lvl="0"/>
            <a:r>
              <a:rPr lang="cs-CZ" dirty="0"/>
              <a:t>Kliknutím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5" name="Zástupný symbol pro zápatí 4"/>
          <p:cNvSpPr>
            <a:spLocks noGrp="1"/>
          </p:cNvSpPr>
          <p:nvPr>
            <p:ph type="ftr" sz="quarter" idx="3"/>
          </p:nvPr>
        </p:nvSpPr>
        <p:spPr>
          <a:xfrm>
            <a:off x="1785896" y="6356350"/>
            <a:ext cx="7911777" cy="258365"/>
          </a:xfrm>
          <a:prstGeom prst="rect">
            <a:avLst/>
          </a:prstGeom>
        </p:spPr>
        <p:txBody>
          <a:bodyPr vert="horz" lIns="91440" tIns="45720" rIns="91440" bIns="45720" rtlCol="0" anchor="ctr"/>
          <a:lstStyle>
            <a:lvl1pPr algn="ctr">
              <a:defRPr sz="1200">
                <a:solidFill>
                  <a:schemeClr val="tx1"/>
                </a:solidFill>
              </a:defRPr>
            </a:lvl1pPr>
          </a:lstStyle>
          <a:p>
            <a:r>
              <a:rPr lang="cs-CZ" dirty="0"/>
              <a:t>STEM/MARK</a:t>
            </a:r>
          </a:p>
        </p:txBody>
      </p:sp>
      <p:sp>
        <p:nvSpPr>
          <p:cNvPr id="6" name="Zástupný symbol pro číslo snímku 5"/>
          <p:cNvSpPr>
            <a:spLocks noGrp="1"/>
          </p:cNvSpPr>
          <p:nvPr>
            <p:ph type="sldNum" sz="quarter" idx="4"/>
          </p:nvPr>
        </p:nvSpPr>
        <p:spPr>
          <a:xfrm>
            <a:off x="10558627" y="6467733"/>
            <a:ext cx="1362511" cy="258365"/>
          </a:xfrm>
          <a:prstGeom prst="rect">
            <a:avLst/>
          </a:prstGeom>
        </p:spPr>
        <p:txBody>
          <a:bodyPr vert="horz" lIns="91440" tIns="45720" rIns="91440" bIns="45720" rtlCol="0" anchor="ctr"/>
          <a:lstStyle>
            <a:lvl1pPr algn="r">
              <a:defRPr sz="1000">
                <a:solidFill>
                  <a:schemeClr val="tx1"/>
                </a:solidFill>
              </a:defRPr>
            </a:lvl1pPr>
          </a:lstStyle>
          <a:p>
            <a:fld id="{8A7AA762-EA47-416E-9E23-A6910279B348}" type="slidenum">
              <a:rPr lang="cs-CZ" smtClean="0"/>
              <a:pPr/>
              <a:t>‹#›</a:t>
            </a:fld>
            <a:endParaRPr lang="cs-CZ" sz="1000" dirty="0"/>
          </a:p>
        </p:txBody>
      </p:sp>
    </p:spTree>
    <p:extLst>
      <p:ext uri="{BB962C8B-B14F-4D97-AF65-F5344CB8AC3E}">
        <p14:creationId xmlns:p14="http://schemas.microsoft.com/office/powerpoint/2010/main" val="3451983194"/>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7" r:id="rId3"/>
    <p:sldLayoutId id="2147483688" r:id="rId4"/>
    <p:sldLayoutId id="2147483689" r:id="rId5"/>
    <p:sldLayoutId id="2147483690" r:id="rId6"/>
    <p:sldLayoutId id="2147483691" r:id="rId7"/>
    <p:sldLayoutId id="2147483692" r:id="rId8"/>
    <p:sldLayoutId id="2147483694" r:id="rId9"/>
    <p:sldLayoutId id="2147483695" r:id="rId10"/>
    <p:sldLayoutId id="2147483667" r:id="rId11"/>
    <p:sldLayoutId id="2147483671" r:id="rId12"/>
    <p:sldLayoutId id="2147483652" r:id="rId13"/>
    <p:sldLayoutId id="2147483653" r:id="rId14"/>
    <p:sldLayoutId id="2147483672" r:id="rId15"/>
    <p:sldLayoutId id="2147483678" r:id="rId16"/>
    <p:sldLayoutId id="2147483680" r:id="rId17"/>
    <p:sldLayoutId id="2147483679" r:id="rId18"/>
    <p:sldLayoutId id="2147483681" r:id="rId19"/>
    <p:sldLayoutId id="2147483682" r:id="rId20"/>
  </p:sldLayoutIdLst>
  <p:hf hdr="0" ftr="0" dt="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just" defTabSz="914400" rtl="0" eaLnBrk="1" latinLnBrk="0" hangingPunct="1">
        <a:lnSpc>
          <a:spcPct val="100000"/>
        </a:lnSpc>
        <a:spcBef>
          <a:spcPts val="1000"/>
        </a:spcBef>
        <a:buClr>
          <a:schemeClr val="tx2"/>
        </a:buClr>
        <a:buFontTx/>
        <a:buNone/>
        <a:defRPr sz="1400" kern="1200">
          <a:solidFill>
            <a:schemeClr val="tx1"/>
          </a:solidFill>
          <a:latin typeface="+mn-lt"/>
          <a:ea typeface="+mn-ea"/>
          <a:cs typeface="+mn-cs"/>
        </a:defRPr>
      </a:lvl1pPr>
      <a:lvl2pPr marL="268288" indent="-268288" algn="just" defTabSz="914400" rtl="0" eaLnBrk="1" latinLnBrk="0" hangingPunct="1">
        <a:lnSpc>
          <a:spcPct val="100000"/>
        </a:lnSpc>
        <a:spcBef>
          <a:spcPts val="500"/>
        </a:spcBef>
        <a:buClr>
          <a:schemeClr val="tx2"/>
        </a:buClr>
        <a:buFont typeface="Wingdings" pitchFamily="2" charset="2"/>
        <a:buChar char="§"/>
        <a:defRPr sz="1400" kern="1200">
          <a:solidFill>
            <a:schemeClr val="tx1"/>
          </a:solidFill>
          <a:latin typeface="+mn-lt"/>
          <a:ea typeface="+mn-ea"/>
          <a:cs typeface="+mn-cs"/>
        </a:defRPr>
      </a:lvl2pPr>
      <a:lvl3pPr marL="536575" indent="-268288" algn="just" defTabSz="914400" rtl="0" eaLnBrk="1" latinLnBrk="0" hangingPunct="1">
        <a:lnSpc>
          <a:spcPct val="100000"/>
        </a:lnSpc>
        <a:spcBef>
          <a:spcPts val="500"/>
        </a:spcBef>
        <a:buClr>
          <a:schemeClr val="tx2"/>
        </a:buClr>
        <a:buFont typeface="Wingdings" pitchFamily="2" charset="2"/>
        <a:buChar char="§"/>
        <a:defRPr sz="1400" kern="1200">
          <a:solidFill>
            <a:schemeClr val="tx1"/>
          </a:solidFill>
          <a:latin typeface="+mn-lt"/>
          <a:ea typeface="+mn-ea"/>
          <a:cs typeface="+mn-cs"/>
        </a:defRPr>
      </a:lvl3pPr>
      <a:lvl4pPr marL="804863" indent="-268288" algn="just" defTabSz="914400" rtl="0" eaLnBrk="1" latinLnBrk="0" hangingPunct="1">
        <a:lnSpc>
          <a:spcPct val="100000"/>
        </a:lnSpc>
        <a:spcBef>
          <a:spcPts val="500"/>
        </a:spcBef>
        <a:buClr>
          <a:schemeClr val="tx2"/>
        </a:buClr>
        <a:buFont typeface="Wingdings" pitchFamily="2" charset="2"/>
        <a:buChar char="§"/>
        <a:defRPr sz="1400" kern="1200">
          <a:solidFill>
            <a:schemeClr val="tx1"/>
          </a:solidFill>
          <a:latin typeface="+mn-lt"/>
          <a:ea typeface="+mn-ea"/>
          <a:cs typeface="+mn-cs"/>
        </a:defRPr>
      </a:lvl4pPr>
      <a:lvl5pPr marL="1073150" indent="-268288" algn="just" defTabSz="914400" rtl="0" eaLnBrk="1" latinLnBrk="0" hangingPunct="1">
        <a:lnSpc>
          <a:spcPct val="100000"/>
        </a:lnSpc>
        <a:spcBef>
          <a:spcPts val="500"/>
        </a:spcBef>
        <a:buClr>
          <a:schemeClr val="tx2"/>
        </a:buClr>
        <a:buFont typeface="Wingdings"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0.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chart" Target="../charts/chart1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9.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jpg"/><Relationship Id="rId1" Type="http://schemas.openxmlformats.org/officeDocument/2006/relationships/slideLayout" Target="../slideLayouts/slideLayout10.xml"/><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chart" Target="../charts/chart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594D8181-85FD-37E8-8B8E-C1BD0F7E5FB2}"/>
              </a:ext>
            </a:extLst>
          </p:cNvPr>
          <p:cNvPicPr>
            <a:picLocks noChangeAspect="1"/>
          </p:cNvPicPr>
          <p:nvPr/>
        </p:nvPicPr>
        <p:blipFill>
          <a:blip r:embed="rId2"/>
          <a:stretch>
            <a:fillRect/>
          </a:stretch>
        </p:blipFill>
        <p:spPr>
          <a:xfrm>
            <a:off x="525077" y="1018308"/>
            <a:ext cx="3070379" cy="5421745"/>
          </a:xfrm>
          <a:prstGeom prst="rect">
            <a:avLst/>
          </a:prstGeom>
          <a:solidFill>
            <a:srgbClr val="000000">
              <a:shade val="95000"/>
            </a:srgbClr>
          </a:solidFill>
          <a:ln w="57150" cap="sq">
            <a:solidFill>
              <a:srgbClr val="000000"/>
            </a:solidFill>
            <a:miter lim="800000"/>
          </a:ln>
          <a:effectLst>
            <a:glow rad="63500">
              <a:schemeClr val="accent1">
                <a:satMod val="175000"/>
                <a:alpha val="40000"/>
              </a:schemeClr>
            </a:glow>
          </a:effectLst>
        </p:spPr>
      </p:pic>
      <p:sp>
        <p:nvSpPr>
          <p:cNvPr id="4" name="TextovéPole 3">
            <a:extLst>
              <a:ext uri="{FF2B5EF4-FFF2-40B4-BE49-F238E27FC236}">
                <a16:creationId xmlns:a16="http://schemas.microsoft.com/office/drawing/2014/main" id="{326AD818-F540-B20A-781C-48180AD1C28D}"/>
              </a:ext>
            </a:extLst>
          </p:cNvPr>
          <p:cNvSpPr txBox="1"/>
          <p:nvPr/>
        </p:nvSpPr>
        <p:spPr>
          <a:xfrm>
            <a:off x="447362" y="248867"/>
            <a:ext cx="7329477" cy="615553"/>
          </a:xfrm>
          <a:prstGeom prst="rect">
            <a:avLst/>
          </a:prstGeom>
          <a:noFill/>
        </p:spPr>
        <p:txBody>
          <a:bodyPr wrap="square" rtlCol="0">
            <a:spAutoFit/>
          </a:bodyPr>
          <a:lstStyle/>
          <a:p>
            <a:r>
              <a:rPr lang="cs-CZ" sz="3400" b="1" dirty="0">
                <a:solidFill>
                  <a:srgbClr val="00B0F0"/>
                </a:solidFill>
              </a:rPr>
              <a:t>UNICEF Report </a:t>
            </a:r>
            <a:r>
              <a:rPr lang="cs-CZ" sz="3400" b="1" dirty="0" err="1">
                <a:solidFill>
                  <a:srgbClr val="00B0F0"/>
                </a:solidFill>
              </a:rPr>
              <a:t>Card</a:t>
            </a:r>
            <a:r>
              <a:rPr lang="cs-CZ" sz="3400" b="1" dirty="0">
                <a:solidFill>
                  <a:srgbClr val="00B0F0"/>
                </a:solidFill>
              </a:rPr>
              <a:t> 2026</a:t>
            </a:r>
            <a:endParaRPr lang="cs-CZ" sz="3200" dirty="0">
              <a:solidFill>
                <a:srgbClr val="00B0F0"/>
              </a:solidFill>
            </a:endParaRPr>
          </a:p>
        </p:txBody>
      </p:sp>
      <p:sp>
        <p:nvSpPr>
          <p:cNvPr id="6" name="TextovéPole 5">
            <a:extLst>
              <a:ext uri="{FF2B5EF4-FFF2-40B4-BE49-F238E27FC236}">
                <a16:creationId xmlns:a16="http://schemas.microsoft.com/office/drawing/2014/main" id="{0097A01B-F5FD-AC46-2A13-D0207FE63D91}"/>
              </a:ext>
            </a:extLst>
          </p:cNvPr>
          <p:cNvSpPr txBox="1"/>
          <p:nvPr/>
        </p:nvSpPr>
        <p:spPr>
          <a:xfrm>
            <a:off x="6559691" y="6517962"/>
            <a:ext cx="6094520" cy="246221"/>
          </a:xfrm>
          <a:prstGeom prst="rect">
            <a:avLst/>
          </a:prstGeom>
          <a:noFill/>
        </p:spPr>
        <p:txBody>
          <a:bodyPr wrap="square">
            <a:spAutoFit/>
          </a:bodyPr>
          <a:lstStyle/>
          <a:p>
            <a:r>
              <a:rPr lang="cs-CZ" sz="1000" b="1" dirty="0">
                <a:solidFill>
                  <a:srgbClr val="00B0F0"/>
                </a:solidFill>
              </a:rPr>
              <a:t>Report </a:t>
            </a:r>
            <a:r>
              <a:rPr lang="cs-CZ" sz="1000" b="1" dirty="0" err="1">
                <a:solidFill>
                  <a:srgbClr val="00B0F0"/>
                </a:solidFill>
              </a:rPr>
              <a:t>Card</a:t>
            </a:r>
            <a:r>
              <a:rPr lang="cs-CZ" sz="1000" b="1" dirty="0">
                <a:solidFill>
                  <a:srgbClr val="00B0F0"/>
                </a:solidFill>
              </a:rPr>
              <a:t> 2026</a:t>
            </a:r>
          </a:p>
        </p:txBody>
      </p:sp>
      <p:pic>
        <p:nvPicPr>
          <p:cNvPr id="10" name="Obrázek 9">
            <a:extLst>
              <a:ext uri="{FF2B5EF4-FFF2-40B4-BE49-F238E27FC236}">
                <a16:creationId xmlns:a16="http://schemas.microsoft.com/office/drawing/2014/main" id="{FB4BF917-4D48-C018-7349-381464544102}"/>
              </a:ext>
            </a:extLst>
          </p:cNvPr>
          <p:cNvPicPr>
            <a:picLocks noChangeAspect="1"/>
          </p:cNvPicPr>
          <p:nvPr/>
        </p:nvPicPr>
        <p:blipFill>
          <a:blip r:embed="rId3"/>
          <a:stretch>
            <a:fillRect/>
          </a:stretch>
        </p:blipFill>
        <p:spPr>
          <a:xfrm rot="5400000">
            <a:off x="3712988" y="2504150"/>
            <a:ext cx="4776364" cy="2592550"/>
          </a:xfrm>
          <a:prstGeom prst="rect">
            <a:avLst/>
          </a:prstGeom>
          <a:solidFill>
            <a:srgbClr val="000000">
              <a:shade val="95000"/>
            </a:srgbClr>
          </a:solidFill>
          <a:ln w="57150" cap="sq">
            <a:solidFill>
              <a:srgbClr val="000000"/>
            </a:solidFill>
            <a:miter lim="800000"/>
          </a:ln>
          <a:effectLst>
            <a:glow rad="63500">
              <a:schemeClr val="accent1">
                <a:satMod val="175000"/>
                <a:alpha val="40000"/>
              </a:schemeClr>
            </a:glow>
          </a:effectLst>
        </p:spPr>
      </p:pic>
      <p:sp>
        <p:nvSpPr>
          <p:cNvPr id="12" name="TextovéPole 11">
            <a:extLst>
              <a:ext uri="{FF2B5EF4-FFF2-40B4-BE49-F238E27FC236}">
                <a16:creationId xmlns:a16="http://schemas.microsoft.com/office/drawing/2014/main" id="{08586435-2947-1EF1-AE8F-CFEF42ABA653}"/>
              </a:ext>
            </a:extLst>
          </p:cNvPr>
          <p:cNvSpPr txBox="1"/>
          <p:nvPr/>
        </p:nvSpPr>
        <p:spPr>
          <a:xfrm>
            <a:off x="4995400" y="873440"/>
            <a:ext cx="6094520" cy="430887"/>
          </a:xfrm>
          <a:prstGeom prst="rect">
            <a:avLst/>
          </a:prstGeom>
          <a:noFill/>
        </p:spPr>
        <p:txBody>
          <a:bodyPr wrap="square">
            <a:spAutoFit/>
          </a:bodyPr>
          <a:lstStyle/>
          <a:p>
            <a:r>
              <a:rPr lang="cs-CZ" sz="1100" b="1" dirty="0"/>
              <a:t>Míra sebevražd, věk 15 až 19 let, </a:t>
            </a:r>
          </a:p>
          <a:p>
            <a:r>
              <a:rPr lang="cs-CZ" sz="1100" b="1" dirty="0"/>
              <a:t>2023 nebo nejnovější dostupný rok</a:t>
            </a:r>
          </a:p>
        </p:txBody>
      </p:sp>
      <p:pic>
        <p:nvPicPr>
          <p:cNvPr id="14" name="Obrázek 13">
            <a:extLst>
              <a:ext uri="{FF2B5EF4-FFF2-40B4-BE49-F238E27FC236}">
                <a16:creationId xmlns:a16="http://schemas.microsoft.com/office/drawing/2014/main" id="{C72A85E0-B2C6-CCF4-28F5-54DF541CFEC4}"/>
              </a:ext>
            </a:extLst>
          </p:cNvPr>
          <p:cNvPicPr>
            <a:picLocks noChangeAspect="1"/>
          </p:cNvPicPr>
          <p:nvPr/>
        </p:nvPicPr>
        <p:blipFill>
          <a:blip r:embed="rId4"/>
          <a:stretch>
            <a:fillRect/>
          </a:stretch>
        </p:blipFill>
        <p:spPr>
          <a:xfrm rot="5400000">
            <a:off x="7429582" y="2527768"/>
            <a:ext cx="4776364" cy="2544310"/>
          </a:xfrm>
          <a:prstGeom prst="rect">
            <a:avLst/>
          </a:prstGeom>
          <a:solidFill>
            <a:srgbClr val="000000">
              <a:shade val="95000"/>
            </a:srgbClr>
          </a:solidFill>
          <a:ln w="57150" cap="sq">
            <a:solidFill>
              <a:srgbClr val="000000"/>
            </a:solidFill>
            <a:miter lim="800000"/>
          </a:ln>
          <a:effectLst>
            <a:glow rad="63500">
              <a:schemeClr val="accent1">
                <a:satMod val="175000"/>
                <a:alpha val="40000"/>
              </a:schemeClr>
            </a:glow>
          </a:effectLst>
        </p:spPr>
      </p:pic>
      <p:sp>
        <p:nvSpPr>
          <p:cNvPr id="15" name="TextovéPole 14">
            <a:extLst>
              <a:ext uri="{FF2B5EF4-FFF2-40B4-BE49-F238E27FC236}">
                <a16:creationId xmlns:a16="http://schemas.microsoft.com/office/drawing/2014/main" id="{748FA518-CBC7-7BA7-734D-98FC622B9F12}"/>
              </a:ext>
            </a:extLst>
          </p:cNvPr>
          <p:cNvSpPr txBox="1"/>
          <p:nvPr/>
        </p:nvSpPr>
        <p:spPr>
          <a:xfrm>
            <a:off x="8431411" y="882460"/>
            <a:ext cx="3095351" cy="430887"/>
          </a:xfrm>
          <a:prstGeom prst="rect">
            <a:avLst/>
          </a:prstGeom>
          <a:noFill/>
        </p:spPr>
        <p:txBody>
          <a:bodyPr wrap="square">
            <a:spAutoFit/>
          </a:bodyPr>
          <a:lstStyle/>
          <a:p>
            <a:r>
              <a:rPr lang="cs-CZ" sz="1100" b="1" dirty="0"/>
              <a:t>Podíl dětí s vysokou životní spokojeností, věk 15, 2022</a:t>
            </a:r>
          </a:p>
        </p:txBody>
      </p:sp>
      <p:sp>
        <p:nvSpPr>
          <p:cNvPr id="16" name="Obdélník: se zakulacenými rohy 15">
            <a:extLst>
              <a:ext uri="{FF2B5EF4-FFF2-40B4-BE49-F238E27FC236}">
                <a16:creationId xmlns:a16="http://schemas.microsoft.com/office/drawing/2014/main" id="{6F60C280-D537-AFFE-8934-6A84DC4857D0}"/>
              </a:ext>
            </a:extLst>
          </p:cNvPr>
          <p:cNvSpPr/>
          <p:nvPr/>
        </p:nvSpPr>
        <p:spPr>
          <a:xfrm>
            <a:off x="447362" y="3729181"/>
            <a:ext cx="3148094" cy="141484"/>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7" name="Obdélník: se zakulacenými rohy 16">
            <a:extLst>
              <a:ext uri="{FF2B5EF4-FFF2-40B4-BE49-F238E27FC236}">
                <a16:creationId xmlns:a16="http://schemas.microsoft.com/office/drawing/2014/main" id="{AA98F49D-A54D-A66D-E649-366D0D63FA02}"/>
              </a:ext>
            </a:extLst>
          </p:cNvPr>
          <p:cNvSpPr/>
          <p:nvPr/>
        </p:nvSpPr>
        <p:spPr>
          <a:xfrm>
            <a:off x="5094002" y="4336225"/>
            <a:ext cx="2369275" cy="142043"/>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18" name="Obdélník: se zakulacenými rohy 17">
            <a:extLst>
              <a:ext uri="{FF2B5EF4-FFF2-40B4-BE49-F238E27FC236}">
                <a16:creationId xmlns:a16="http://schemas.microsoft.com/office/drawing/2014/main" id="{5F0BF7A7-944C-2159-2D1B-3E5E3C3B29BF}"/>
              </a:ext>
            </a:extLst>
          </p:cNvPr>
          <p:cNvSpPr/>
          <p:nvPr/>
        </p:nvSpPr>
        <p:spPr>
          <a:xfrm>
            <a:off x="8852309" y="4893905"/>
            <a:ext cx="2369275" cy="142043"/>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5" name="Obrázek 4">
            <a:extLst>
              <a:ext uri="{FF2B5EF4-FFF2-40B4-BE49-F238E27FC236}">
                <a16:creationId xmlns:a16="http://schemas.microsoft.com/office/drawing/2014/main" id="{65426587-F83F-08CF-C8EA-805A5CAFF58E}"/>
              </a:ext>
            </a:extLst>
          </p:cNvPr>
          <p:cNvPicPr>
            <a:picLocks noChangeAspect="1"/>
          </p:cNvPicPr>
          <p:nvPr/>
        </p:nvPicPr>
        <p:blipFill>
          <a:blip r:embed="rId5"/>
          <a:stretch>
            <a:fillRect/>
          </a:stretch>
        </p:blipFill>
        <p:spPr>
          <a:xfrm>
            <a:off x="10672557" y="38250"/>
            <a:ext cx="1519443" cy="826170"/>
          </a:xfrm>
          <a:prstGeom prst="rect">
            <a:avLst/>
          </a:prstGeom>
        </p:spPr>
      </p:pic>
      <p:sp>
        <p:nvSpPr>
          <p:cNvPr id="7" name="Šipka: doprava 6">
            <a:extLst>
              <a:ext uri="{FF2B5EF4-FFF2-40B4-BE49-F238E27FC236}">
                <a16:creationId xmlns:a16="http://schemas.microsoft.com/office/drawing/2014/main" id="{25DD670A-B716-DEEB-E3CB-2C3F00D3EFAC}"/>
              </a:ext>
            </a:extLst>
          </p:cNvPr>
          <p:cNvSpPr/>
          <p:nvPr/>
        </p:nvSpPr>
        <p:spPr>
          <a:xfrm>
            <a:off x="4366530" y="4286630"/>
            <a:ext cx="613399" cy="2412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8" name="Šipka: doprava 7">
            <a:extLst>
              <a:ext uri="{FF2B5EF4-FFF2-40B4-BE49-F238E27FC236}">
                <a16:creationId xmlns:a16="http://schemas.microsoft.com/office/drawing/2014/main" id="{8E033F01-87A6-8ACF-D58C-07C1C00A34B9}"/>
              </a:ext>
            </a:extLst>
          </p:cNvPr>
          <p:cNvSpPr/>
          <p:nvPr/>
        </p:nvSpPr>
        <p:spPr>
          <a:xfrm>
            <a:off x="8162407" y="4844310"/>
            <a:ext cx="613399" cy="2412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9" name="Šipka: doprava 8">
            <a:extLst>
              <a:ext uri="{FF2B5EF4-FFF2-40B4-BE49-F238E27FC236}">
                <a16:creationId xmlns:a16="http://schemas.microsoft.com/office/drawing/2014/main" id="{419D3BFF-5992-F536-9786-9408562CB884}"/>
              </a:ext>
            </a:extLst>
          </p:cNvPr>
          <p:cNvSpPr/>
          <p:nvPr/>
        </p:nvSpPr>
        <p:spPr>
          <a:xfrm rot="10800000">
            <a:off x="3737498" y="3679307"/>
            <a:ext cx="613399" cy="241232"/>
          </a:xfrm>
          <a:prstGeom prst="rightArrow">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pic>
        <p:nvPicPr>
          <p:cNvPr id="13" name="Obrázek 12">
            <a:extLst>
              <a:ext uri="{FF2B5EF4-FFF2-40B4-BE49-F238E27FC236}">
                <a16:creationId xmlns:a16="http://schemas.microsoft.com/office/drawing/2014/main" id="{4713C96E-5C1E-0ACF-7A4A-5AD0AD1EA3DD}"/>
              </a:ext>
            </a:extLst>
          </p:cNvPr>
          <p:cNvPicPr>
            <a:picLocks noChangeAspect="1"/>
          </p:cNvPicPr>
          <p:nvPr/>
        </p:nvPicPr>
        <p:blipFill>
          <a:blip r:embed="rId6"/>
          <a:stretch>
            <a:fillRect/>
          </a:stretch>
        </p:blipFill>
        <p:spPr>
          <a:xfrm>
            <a:off x="7826830" y="6333295"/>
            <a:ext cx="431659" cy="430888"/>
          </a:xfrm>
          <a:prstGeom prst="rect">
            <a:avLst/>
          </a:prstGeom>
          <a:solidFill>
            <a:srgbClr val="000000">
              <a:shade val="95000"/>
            </a:srgbClr>
          </a:solidFill>
          <a:ln w="28575" cap="sq">
            <a:solidFill>
              <a:srgbClr val="000000"/>
            </a:solidFill>
            <a:miter lim="800000"/>
          </a:ln>
          <a:effectLst>
            <a:glow rad="101600">
              <a:srgbClr val="00B0F0">
                <a:alpha val="60000"/>
              </a:srgbClr>
            </a:glow>
          </a:effectLst>
        </p:spPr>
      </p:pic>
    </p:spTree>
    <p:extLst>
      <p:ext uri="{BB962C8B-B14F-4D97-AF65-F5344CB8AC3E}">
        <p14:creationId xmlns:p14="http://schemas.microsoft.com/office/powerpoint/2010/main" val="19041295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10</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K dětem z chudých rodin se chováme nespravedlivě</a:t>
            </a:r>
          </a:p>
        </p:txBody>
      </p:sp>
      <p:graphicFrame>
        <p:nvGraphicFramePr>
          <p:cNvPr id="2" name="Zástupný symbol pro graf 6">
            <a:extLst>
              <a:ext uri="{FF2B5EF4-FFF2-40B4-BE49-F238E27FC236}">
                <a16:creationId xmlns:a16="http://schemas.microsoft.com/office/drawing/2014/main" id="{2F37CEA6-CEA5-84A1-64B9-7D41C215D101}"/>
              </a:ext>
            </a:extLst>
          </p:cNvPr>
          <p:cNvGraphicFramePr>
            <a:graphicFrameLocks/>
          </p:cNvGraphicFramePr>
          <p:nvPr>
            <p:extLst>
              <p:ext uri="{D42A27DB-BD31-4B8C-83A1-F6EECF244321}">
                <p14:modId xmlns:p14="http://schemas.microsoft.com/office/powerpoint/2010/main" val="1804767112"/>
              </p:ext>
            </p:extLst>
          </p:nvPr>
        </p:nvGraphicFramePr>
        <p:xfrm>
          <a:off x="959888" y="1458358"/>
          <a:ext cx="6836575" cy="4655059"/>
        </p:xfrm>
        <a:graphic>
          <a:graphicData uri="http://schemas.openxmlformats.org/drawingml/2006/chart">
            <c:chart xmlns:c="http://schemas.openxmlformats.org/drawingml/2006/chart" xmlns:r="http://schemas.openxmlformats.org/officeDocument/2006/relationships" r:id="rId2"/>
          </a:graphicData>
        </a:graphic>
      </p:graphicFrame>
      <p:sp>
        <p:nvSpPr>
          <p:cNvPr id="3" name="Zástupný symbol pro obsah 2">
            <a:extLst>
              <a:ext uri="{FF2B5EF4-FFF2-40B4-BE49-F238E27FC236}">
                <a16:creationId xmlns:a16="http://schemas.microsoft.com/office/drawing/2014/main" id="{883E7A13-D0F5-41E0-CA11-81E798F22927}"/>
              </a:ext>
            </a:extLst>
          </p:cNvPr>
          <p:cNvSpPr txBox="1">
            <a:spLocks/>
          </p:cNvSpPr>
          <p:nvPr/>
        </p:nvSpPr>
        <p:spPr>
          <a:xfrm>
            <a:off x="8307237" y="1526876"/>
            <a:ext cx="2860137" cy="4315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Zatímco vůči dětem uprchlíků, jiných národností či jiného náboženského vyznání se v České republice podle dotázaných chováme spíše spravedlivě, u dětí z chudých rodin mírně převládá opačný názor.</a:t>
            </a:r>
          </a:p>
          <a:p>
            <a:pPr marL="285750" indent="-285750">
              <a:lnSpc>
                <a:spcPct val="110000"/>
              </a:lnSpc>
              <a:buFont typeface="Wingdings" panose="05000000000000000000" pitchFamily="2" charset="2"/>
              <a:buChar char="§"/>
            </a:pPr>
            <a:r>
              <a:rPr lang="cs-CZ" sz="1300" b="1" dirty="0"/>
              <a:t>Děti z příjmově slabších domácností to potvrzují a v 51 % případů říkají, že se k takovým dětem chováme nespravedlivě </a:t>
            </a:r>
            <a:r>
              <a:rPr lang="cs-CZ" sz="1300" dirty="0"/>
              <a:t>(24 % říká spravedlivě a zbylých 25 % neví).</a:t>
            </a:r>
          </a:p>
        </p:txBody>
      </p:sp>
      <p:pic>
        <p:nvPicPr>
          <p:cNvPr id="5" name="Obrázek 4">
            <a:extLst>
              <a:ext uri="{FF2B5EF4-FFF2-40B4-BE49-F238E27FC236}">
                <a16:creationId xmlns:a16="http://schemas.microsoft.com/office/drawing/2014/main" id="{17C87FB6-2F10-6855-8592-A719C6C7B2EE}"/>
              </a:ext>
            </a:extLst>
          </p:cNvPr>
          <p:cNvPicPr>
            <a:picLocks noChangeAspect="1"/>
          </p:cNvPicPr>
          <p:nvPr/>
        </p:nvPicPr>
        <p:blipFill>
          <a:blip r:embed="rId3"/>
          <a:stretch>
            <a:fillRect/>
          </a:stretch>
        </p:blipFill>
        <p:spPr>
          <a:xfrm>
            <a:off x="10993132" y="38250"/>
            <a:ext cx="1198868" cy="651863"/>
          </a:xfrm>
          <a:prstGeom prst="rect">
            <a:avLst/>
          </a:prstGeom>
        </p:spPr>
      </p:pic>
    </p:spTree>
    <p:extLst>
      <p:ext uri="{BB962C8B-B14F-4D97-AF65-F5344CB8AC3E}">
        <p14:creationId xmlns:p14="http://schemas.microsoft.com/office/powerpoint/2010/main" val="3293138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11</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Nespravedlivé chování zažily až 3/5 dětí</a:t>
            </a:r>
          </a:p>
        </p:txBody>
      </p:sp>
      <p:graphicFrame>
        <p:nvGraphicFramePr>
          <p:cNvPr id="2" name="Zástupný symbol pro graf 6">
            <a:extLst>
              <a:ext uri="{FF2B5EF4-FFF2-40B4-BE49-F238E27FC236}">
                <a16:creationId xmlns:a16="http://schemas.microsoft.com/office/drawing/2014/main" id="{88D9EB03-CD80-9EC3-06A6-83BF34CA95EB}"/>
              </a:ext>
            </a:extLst>
          </p:cNvPr>
          <p:cNvGraphicFramePr>
            <a:graphicFrameLocks/>
          </p:cNvGraphicFramePr>
          <p:nvPr>
            <p:extLst>
              <p:ext uri="{D42A27DB-BD31-4B8C-83A1-F6EECF244321}">
                <p14:modId xmlns:p14="http://schemas.microsoft.com/office/powerpoint/2010/main" val="139151150"/>
              </p:ext>
            </p:extLst>
          </p:nvPr>
        </p:nvGraphicFramePr>
        <p:xfrm>
          <a:off x="1013283" y="1446852"/>
          <a:ext cx="5693229" cy="4892675"/>
        </p:xfrm>
        <a:graphic>
          <a:graphicData uri="http://schemas.openxmlformats.org/drawingml/2006/chart">
            <c:chart xmlns:c="http://schemas.openxmlformats.org/drawingml/2006/chart" xmlns:r="http://schemas.openxmlformats.org/officeDocument/2006/relationships" r:id="rId2"/>
          </a:graphicData>
        </a:graphic>
      </p:graphicFrame>
      <p:sp>
        <p:nvSpPr>
          <p:cNvPr id="3" name="Zástupný symbol pro obsah 2">
            <a:extLst>
              <a:ext uri="{FF2B5EF4-FFF2-40B4-BE49-F238E27FC236}">
                <a16:creationId xmlns:a16="http://schemas.microsoft.com/office/drawing/2014/main" id="{F9D13523-FDD9-25EF-6DAF-F9DEA19A2AFF}"/>
              </a:ext>
            </a:extLst>
          </p:cNvPr>
          <p:cNvSpPr txBox="1">
            <a:spLocks/>
          </p:cNvSpPr>
          <p:nvPr/>
        </p:nvSpPr>
        <p:spPr>
          <a:xfrm>
            <a:off x="7332453" y="1526876"/>
            <a:ext cx="3834922" cy="1902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Ve srovnání s minulými lety došlo k relativně </a:t>
            </a:r>
            <a:r>
              <a:rPr lang="cs-CZ" sz="1300" b="1" dirty="0"/>
              <a:t>výraznému zhoršení situace</a:t>
            </a:r>
            <a:r>
              <a:rPr lang="cs-CZ" sz="1300" dirty="0"/>
              <a:t> (nárůstu podílu dětí, kteří se s nespravedlivým chováním vůči nim setkávají).</a:t>
            </a:r>
          </a:p>
          <a:p>
            <a:pPr marL="285750" indent="-285750">
              <a:lnSpc>
                <a:spcPct val="110000"/>
              </a:lnSpc>
              <a:buFont typeface="Wingdings" panose="05000000000000000000" pitchFamily="2" charset="2"/>
              <a:buChar char="§"/>
            </a:pPr>
            <a:r>
              <a:rPr lang="cs-CZ" sz="1300" b="1" dirty="0"/>
              <a:t>Opět je vyšší podíl u dětí z příjmově slabších rodin (66 %). Jiné odlišnosti mezi různými skupinami dětí nepozorujeme.</a:t>
            </a:r>
          </a:p>
        </p:txBody>
      </p:sp>
      <p:graphicFrame>
        <p:nvGraphicFramePr>
          <p:cNvPr id="5" name="Zástupný symbol pro graf 6">
            <a:extLst>
              <a:ext uri="{FF2B5EF4-FFF2-40B4-BE49-F238E27FC236}">
                <a16:creationId xmlns:a16="http://schemas.microsoft.com/office/drawing/2014/main" id="{A5F82A50-B2DC-7BBA-391E-7B9835F7EE0D}"/>
              </a:ext>
            </a:extLst>
          </p:cNvPr>
          <p:cNvGraphicFramePr>
            <a:graphicFrameLocks/>
          </p:cNvGraphicFramePr>
          <p:nvPr>
            <p:extLst>
              <p:ext uri="{D42A27DB-BD31-4B8C-83A1-F6EECF244321}">
                <p14:modId xmlns:p14="http://schemas.microsoft.com/office/powerpoint/2010/main" val="2347764494"/>
              </p:ext>
            </p:extLst>
          </p:nvPr>
        </p:nvGraphicFramePr>
        <p:xfrm>
          <a:off x="6814868" y="3795623"/>
          <a:ext cx="4538931" cy="2623236"/>
        </p:xfrm>
        <a:graphic>
          <a:graphicData uri="http://schemas.openxmlformats.org/drawingml/2006/chart">
            <c:chart xmlns:c="http://schemas.openxmlformats.org/drawingml/2006/chart" xmlns:r="http://schemas.openxmlformats.org/officeDocument/2006/relationships" r:id="rId3"/>
          </a:graphicData>
        </a:graphic>
      </p:graphicFrame>
      <p:pic>
        <p:nvPicPr>
          <p:cNvPr id="6" name="Obrázek 5">
            <a:extLst>
              <a:ext uri="{FF2B5EF4-FFF2-40B4-BE49-F238E27FC236}">
                <a16:creationId xmlns:a16="http://schemas.microsoft.com/office/drawing/2014/main" id="{A9FCEFC4-9255-6BFA-F9C5-5865D83ECC4E}"/>
              </a:ext>
            </a:extLst>
          </p:cNvPr>
          <p:cNvPicPr>
            <a:picLocks noChangeAspect="1"/>
          </p:cNvPicPr>
          <p:nvPr/>
        </p:nvPicPr>
        <p:blipFill>
          <a:blip r:embed="rId4"/>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1088423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12</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Ve více než polovině rodin se hádají a křičí na sebe</a:t>
            </a:r>
          </a:p>
        </p:txBody>
      </p:sp>
      <p:graphicFrame>
        <p:nvGraphicFramePr>
          <p:cNvPr id="2" name="Zástupný symbol pro graf 6">
            <a:extLst>
              <a:ext uri="{FF2B5EF4-FFF2-40B4-BE49-F238E27FC236}">
                <a16:creationId xmlns:a16="http://schemas.microsoft.com/office/drawing/2014/main" id="{78096E03-13C1-9059-A4AC-3219E7A49364}"/>
              </a:ext>
            </a:extLst>
          </p:cNvPr>
          <p:cNvGraphicFramePr>
            <a:graphicFrameLocks/>
          </p:cNvGraphicFramePr>
          <p:nvPr>
            <p:extLst>
              <p:ext uri="{D42A27DB-BD31-4B8C-83A1-F6EECF244321}">
                <p14:modId xmlns:p14="http://schemas.microsoft.com/office/powerpoint/2010/main" val="919157779"/>
              </p:ext>
            </p:extLst>
          </p:nvPr>
        </p:nvGraphicFramePr>
        <p:xfrm>
          <a:off x="6814868" y="3795623"/>
          <a:ext cx="4538931" cy="26232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Zástupný symbol pro graf 6">
            <a:extLst>
              <a:ext uri="{FF2B5EF4-FFF2-40B4-BE49-F238E27FC236}">
                <a16:creationId xmlns:a16="http://schemas.microsoft.com/office/drawing/2014/main" id="{027D0565-D304-1FB7-4D13-C71F56D0CFF2}"/>
              </a:ext>
            </a:extLst>
          </p:cNvPr>
          <p:cNvGraphicFramePr>
            <a:graphicFrameLocks/>
          </p:cNvGraphicFramePr>
          <p:nvPr>
            <p:extLst>
              <p:ext uri="{D42A27DB-BD31-4B8C-83A1-F6EECF244321}">
                <p14:modId xmlns:p14="http://schemas.microsoft.com/office/powerpoint/2010/main" val="3153492191"/>
              </p:ext>
            </p:extLst>
          </p:nvPr>
        </p:nvGraphicFramePr>
        <p:xfrm>
          <a:off x="1013283" y="1446852"/>
          <a:ext cx="5693229" cy="4892675"/>
        </p:xfrm>
        <a:graphic>
          <a:graphicData uri="http://schemas.openxmlformats.org/drawingml/2006/chart">
            <c:chart xmlns:c="http://schemas.openxmlformats.org/drawingml/2006/chart" xmlns:r="http://schemas.openxmlformats.org/officeDocument/2006/relationships" r:id="rId3"/>
          </a:graphicData>
        </a:graphic>
      </p:graphicFrame>
      <p:sp>
        <p:nvSpPr>
          <p:cNvPr id="5" name="Zástupný symbol pro obsah 2">
            <a:extLst>
              <a:ext uri="{FF2B5EF4-FFF2-40B4-BE49-F238E27FC236}">
                <a16:creationId xmlns:a16="http://schemas.microsoft.com/office/drawing/2014/main" id="{624DEE34-6CF8-1BEB-761B-F67382BC0574}"/>
              </a:ext>
            </a:extLst>
          </p:cNvPr>
          <p:cNvSpPr txBox="1">
            <a:spLocks/>
          </p:cNvSpPr>
          <p:nvPr/>
        </p:nvSpPr>
        <p:spPr>
          <a:xfrm>
            <a:off x="7332453" y="1526875"/>
            <a:ext cx="3834922" cy="2138745"/>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Ve srovnání s minulými dvěma vlnami studie Mladé hlasy</a:t>
            </a:r>
            <a:r>
              <a:rPr lang="cs-CZ" sz="1300" b="1" dirty="0"/>
              <a:t> došlo k nárůstu podílu rodin, kde se mezi sebou lidé hádají a křičí na sebe.</a:t>
            </a:r>
          </a:p>
          <a:p>
            <a:pPr marL="285750" indent="-285750">
              <a:lnSpc>
                <a:spcPct val="110000"/>
              </a:lnSpc>
              <a:buFont typeface="Wingdings" panose="05000000000000000000" pitchFamily="2" charset="2"/>
              <a:buChar char="§"/>
            </a:pPr>
            <a:r>
              <a:rPr lang="cs-CZ" sz="1300" dirty="0"/>
              <a:t>Celkem 7 % dětí ve věku 9–17 let pak uvedlo, že u nich doma dochází dokonce k bití.</a:t>
            </a:r>
          </a:p>
          <a:p>
            <a:pPr marL="285750" indent="-285750">
              <a:lnSpc>
                <a:spcPct val="110000"/>
              </a:lnSpc>
              <a:buFont typeface="Wingdings" panose="05000000000000000000" pitchFamily="2" charset="2"/>
              <a:buChar char="§"/>
            </a:pPr>
            <a:r>
              <a:rPr lang="cs-CZ" sz="1300" dirty="0"/>
              <a:t>Jak hádky a křik, tak bití, se z velké části týkají </a:t>
            </a:r>
            <a:br>
              <a:rPr lang="cs-CZ" sz="1300" dirty="0"/>
            </a:br>
            <a:r>
              <a:rPr lang="cs-CZ" sz="1300" dirty="0"/>
              <a:t>i přímo dětí (nikoliv jen rodičů mezi sebou).</a:t>
            </a:r>
          </a:p>
        </p:txBody>
      </p:sp>
      <p:pic>
        <p:nvPicPr>
          <p:cNvPr id="6" name="Obrázek 5">
            <a:extLst>
              <a:ext uri="{FF2B5EF4-FFF2-40B4-BE49-F238E27FC236}">
                <a16:creationId xmlns:a16="http://schemas.microsoft.com/office/drawing/2014/main" id="{D03E3A4E-9E10-8331-32FA-FE33A106BD81}"/>
              </a:ext>
            </a:extLst>
          </p:cNvPr>
          <p:cNvPicPr>
            <a:picLocks noChangeAspect="1"/>
          </p:cNvPicPr>
          <p:nvPr/>
        </p:nvPicPr>
        <p:blipFill>
          <a:blip r:embed="rId4"/>
          <a:stretch>
            <a:fillRect/>
          </a:stretch>
        </p:blipFill>
        <p:spPr>
          <a:xfrm>
            <a:off x="11040727" y="38250"/>
            <a:ext cx="1151273" cy="625984"/>
          </a:xfrm>
          <a:prstGeom prst="rect">
            <a:avLst/>
          </a:prstGeom>
        </p:spPr>
      </p:pic>
    </p:spTree>
    <p:extLst>
      <p:ext uri="{BB962C8B-B14F-4D97-AF65-F5344CB8AC3E}">
        <p14:creationId xmlns:p14="http://schemas.microsoft.com/office/powerpoint/2010/main" val="5172466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Zástupný symbol pro graf 6">
            <a:extLst>
              <a:ext uri="{FF2B5EF4-FFF2-40B4-BE49-F238E27FC236}">
                <a16:creationId xmlns:a16="http://schemas.microsoft.com/office/drawing/2014/main" id="{13034F07-BBF8-7702-F0EB-7DF1A574B006}"/>
              </a:ext>
            </a:extLst>
          </p:cNvPr>
          <p:cNvGraphicFramePr>
            <a:graphicFrameLocks/>
          </p:cNvGraphicFramePr>
          <p:nvPr>
            <p:extLst>
              <p:ext uri="{D42A27DB-BD31-4B8C-83A1-F6EECF244321}">
                <p14:modId xmlns:p14="http://schemas.microsoft.com/office/powerpoint/2010/main" val="4045744690"/>
              </p:ext>
            </p:extLst>
          </p:nvPr>
        </p:nvGraphicFramePr>
        <p:xfrm>
          <a:off x="836024" y="1333500"/>
          <a:ext cx="7241176" cy="4914900"/>
        </p:xfrm>
        <a:graphic>
          <a:graphicData uri="http://schemas.openxmlformats.org/drawingml/2006/chart">
            <c:chart xmlns:c="http://schemas.openxmlformats.org/drawingml/2006/chart" xmlns:r="http://schemas.openxmlformats.org/officeDocument/2006/relationships" r:id="rId2"/>
          </a:graphicData>
        </a:graphic>
      </p:graphicFrame>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13</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Výrazně roste požadavek na Česko bez bojů a válek</a:t>
            </a:r>
          </a:p>
        </p:txBody>
      </p:sp>
      <p:graphicFrame>
        <p:nvGraphicFramePr>
          <p:cNvPr id="2" name="Zástupný symbol pro graf 6">
            <a:extLst>
              <a:ext uri="{FF2B5EF4-FFF2-40B4-BE49-F238E27FC236}">
                <a16:creationId xmlns:a16="http://schemas.microsoft.com/office/drawing/2014/main" id="{4885276A-A2F4-1A03-0A2C-85C1B16EE50C}"/>
              </a:ext>
            </a:extLst>
          </p:cNvPr>
          <p:cNvGraphicFramePr>
            <a:graphicFrameLocks/>
          </p:cNvGraphicFramePr>
          <p:nvPr>
            <p:extLst>
              <p:ext uri="{D42A27DB-BD31-4B8C-83A1-F6EECF244321}">
                <p14:modId xmlns:p14="http://schemas.microsoft.com/office/powerpoint/2010/main" val="4207998971"/>
              </p:ext>
            </p:extLst>
          </p:nvPr>
        </p:nvGraphicFramePr>
        <p:xfrm>
          <a:off x="7263444" y="3795623"/>
          <a:ext cx="4538931" cy="2623236"/>
        </p:xfrm>
        <a:graphic>
          <a:graphicData uri="http://schemas.openxmlformats.org/drawingml/2006/chart">
            <c:chart xmlns:c="http://schemas.openxmlformats.org/drawingml/2006/chart" xmlns:r="http://schemas.openxmlformats.org/officeDocument/2006/relationships" r:id="rId3"/>
          </a:graphicData>
        </a:graphic>
      </p:graphicFrame>
      <p:sp>
        <p:nvSpPr>
          <p:cNvPr id="5" name="Zástupný symbol pro obsah 2">
            <a:extLst>
              <a:ext uri="{FF2B5EF4-FFF2-40B4-BE49-F238E27FC236}">
                <a16:creationId xmlns:a16="http://schemas.microsoft.com/office/drawing/2014/main" id="{C55F952E-AB7A-AF6C-4D07-B70855ECDEF7}"/>
              </a:ext>
            </a:extLst>
          </p:cNvPr>
          <p:cNvSpPr txBox="1">
            <a:spLocks/>
          </p:cNvSpPr>
          <p:nvPr/>
        </p:nvSpPr>
        <p:spPr>
          <a:xfrm>
            <a:off x="8307237" y="1526876"/>
            <a:ext cx="2860137" cy="4315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Války Ruska s Ukrajinou nebo USA s Íránem jsou pravděpodobně příčinou toho, že při představách dětí o ideální České republice zaznívá na prvním místě „bez bojů a válek“, naopak důraz na lepší ekonomickou situaci ustupuje.</a:t>
            </a:r>
          </a:p>
        </p:txBody>
      </p:sp>
      <p:sp>
        <p:nvSpPr>
          <p:cNvPr id="6" name="TextovéPole 5">
            <a:extLst>
              <a:ext uri="{FF2B5EF4-FFF2-40B4-BE49-F238E27FC236}">
                <a16:creationId xmlns:a16="http://schemas.microsoft.com/office/drawing/2014/main" id="{7AB1F736-867A-80FF-E686-129797E0F54F}"/>
              </a:ext>
            </a:extLst>
          </p:cNvPr>
          <p:cNvSpPr txBox="1"/>
          <p:nvPr/>
        </p:nvSpPr>
        <p:spPr>
          <a:xfrm>
            <a:off x="7400390" y="6363348"/>
            <a:ext cx="3158237" cy="246221"/>
          </a:xfrm>
          <a:prstGeom prst="rect">
            <a:avLst/>
          </a:prstGeom>
          <a:noFill/>
        </p:spPr>
        <p:txBody>
          <a:bodyPr wrap="none" rtlCol="0">
            <a:spAutoFit/>
          </a:bodyPr>
          <a:lstStyle/>
          <a:p>
            <a:pPr>
              <a:buClr>
                <a:schemeClr val="tx2"/>
              </a:buClr>
            </a:pPr>
            <a:r>
              <a:rPr lang="cs-CZ" sz="1000" dirty="0"/>
              <a:t>* 2017 nebyla první odpověď vyčleněna od ostatních</a:t>
            </a:r>
          </a:p>
        </p:txBody>
      </p:sp>
      <p:pic>
        <p:nvPicPr>
          <p:cNvPr id="7" name="Obrázek 6">
            <a:extLst>
              <a:ext uri="{FF2B5EF4-FFF2-40B4-BE49-F238E27FC236}">
                <a16:creationId xmlns:a16="http://schemas.microsoft.com/office/drawing/2014/main" id="{5F606C2A-3C5B-6684-2763-9B60690FD5B6}"/>
              </a:ext>
            </a:extLst>
          </p:cNvPr>
          <p:cNvPicPr>
            <a:picLocks noChangeAspect="1"/>
          </p:cNvPicPr>
          <p:nvPr/>
        </p:nvPicPr>
        <p:blipFill>
          <a:blip r:embed="rId4"/>
          <a:stretch>
            <a:fillRect/>
          </a:stretch>
        </p:blipFill>
        <p:spPr>
          <a:xfrm>
            <a:off x="10998679" y="38250"/>
            <a:ext cx="1193321" cy="648847"/>
          </a:xfrm>
          <a:prstGeom prst="rect">
            <a:avLst/>
          </a:prstGeom>
        </p:spPr>
      </p:pic>
    </p:spTree>
    <p:extLst>
      <p:ext uri="{BB962C8B-B14F-4D97-AF65-F5344CB8AC3E}">
        <p14:creationId xmlns:p14="http://schemas.microsoft.com/office/powerpoint/2010/main" val="1773852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14</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Pouze 11 % dětí se chce odstěhovat do zahraničí</a:t>
            </a:r>
          </a:p>
        </p:txBody>
      </p:sp>
      <p:graphicFrame>
        <p:nvGraphicFramePr>
          <p:cNvPr id="2" name="Zástupný symbol pro graf 6">
            <a:extLst>
              <a:ext uri="{FF2B5EF4-FFF2-40B4-BE49-F238E27FC236}">
                <a16:creationId xmlns:a16="http://schemas.microsoft.com/office/drawing/2014/main" id="{41C22624-1548-5922-12CD-FE325E152F27}"/>
              </a:ext>
            </a:extLst>
          </p:cNvPr>
          <p:cNvGraphicFramePr>
            <a:graphicFrameLocks/>
          </p:cNvGraphicFramePr>
          <p:nvPr>
            <p:extLst>
              <p:ext uri="{D42A27DB-BD31-4B8C-83A1-F6EECF244321}">
                <p14:modId xmlns:p14="http://schemas.microsoft.com/office/powerpoint/2010/main" val="1727728524"/>
              </p:ext>
            </p:extLst>
          </p:nvPr>
        </p:nvGraphicFramePr>
        <p:xfrm>
          <a:off x="6814868" y="3795623"/>
          <a:ext cx="4538931" cy="26232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Zástupný symbol pro graf 6">
            <a:extLst>
              <a:ext uri="{FF2B5EF4-FFF2-40B4-BE49-F238E27FC236}">
                <a16:creationId xmlns:a16="http://schemas.microsoft.com/office/drawing/2014/main" id="{BB80B7CB-DE3C-CE9D-0952-4B1B3FC77CDA}"/>
              </a:ext>
            </a:extLst>
          </p:cNvPr>
          <p:cNvGraphicFramePr>
            <a:graphicFrameLocks/>
          </p:cNvGraphicFramePr>
          <p:nvPr>
            <p:extLst>
              <p:ext uri="{D42A27DB-BD31-4B8C-83A1-F6EECF244321}">
                <p14:modId xmlns:p14="http://schemas.microsoft.com/office/powerpoint/2010/main" val="2156742135"/>
              </p:ext>
            </p:extLst>
          </p:nvPr>
        </p:nvGraphicFramePr>
        <p:xfrm>
          <a:off x="1013283" y="1446852"/>
          <a:ext cx="5693229" cy="4892675"/>
        </p:xfrm>
        <a:graphic>
          <a:graphicData uri="http://schemas.openxmlformats.org/drawingml/2006/chart">
            <c:chart xmlns:c="http://schemas.openxmlformats.org/drawingml/2006/chart" xmlns:r="http://schemas.openxmlformats.org/officeDocument/2006/relationships" r:id="rId3"/>
          </a:graphicData>
        </a:graphic>
      </p:graphicFrame>
      <p:sp>
        <p:nvSpPr>
          <p:cNvPr id="5" name="Zástupný symbol pro obsah 2">
            <a:extLst>
              <a:ext uri="{FF2B5EF4-FFF2-40B4-BE49-F238E27FC236}">
                <a16:creationId xmlns:a16="http://schemas.microsoft.com/office/drawing/2014/main" id="{5E980E2F-EC94-14B0-D52F-68A274E9AB10}"/>
              </a:ext>
            </a:extLst>
          </p:cNvPr>
          <p:cNvSpPr txBox="1">
            <a:spLocks/>
          </p:cNvSpPr>
          <p:nvPr/>
        </p:nvSpPr>
        <p:spPr>
          <a:xfrm>
            <a:off x="7332453" y="1526876"/>
            <a:ext cx="3834922" cy="1902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Jedná se o nejnižší podíl od začátku výzkumů Mladé hlasy. Důvodem mohou být jednak konflikty ve světě (a hodnocení Česka jako jedné z nejbezpečnějších zemí světa), ale třeba i osobnost Donalda Trumpa, jelikož dříve bývaly nejčastějším vysněným státem k životu USA, ovšem touha emigrovat právě do USA </a:t>
            </a:r>
            <a:br>
              <a:rPr lang="cs-CZ" sz="1300" dirty="0"/>
            </a:br>
            <a:r>
              <a:rPr lang="cs-CZ" sz="1300" dirty="0"/>
              <a:t>v kontextu vlády Trumpa výrazně oslabila.</a:t>
            </a:r>
          </a:p>
        </p:txBody>
      </p:sp>
      <p:pic>
        <p:nvPicPr>
          <p:cNvPr id="6" name="Obrázek 5">
            <a:extLst>
              <a:ext uri="{FF2B5EF4-FFF2-40B4-BE49-F238E27FC236}">
                <a16:creationId xmlns:a16="http://schemas.microsoft.com/office/drawing/2014/main" id="{8287100D-8AD6-97EC-30C3-2968398C2FAF}"/>
              </a:ext>
            </a:extLst>
          </p:cNvPr>
          <p:cNvPicPr>
            <a:picLocks noChangeAspect="1"/>
          </p:cNvPicPr>
          <p:nvPr/>
        </p:nvPicPr>
        <p:blipFill>
          <a:blip r:embed="rId4"/>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235910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15</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Téměř 2/3 dětí tráví online více času, než by chtěly</a:t>
            </a:r>
          </a:p>
        </p:txBody>
      </p:sp>
      <p:graphicFrame>
        <p:nvGraphicFramePr>
          <p:cNvPr id="2" name="Zástupný symbol pro graf 6">
            <a:extLst>
              <a:ext uri="{FF2B5EF4-FFF2-40B4-BE49-F238E27FC236}">
                <a16:creationId xmlns:a16="http://schemas.microsoft.com/office/drawing/2014/main" id="{A5580B41-3956-B08D-108E-AF44835A578B}"/>
              </a:ext>
            </a:extLst>
          </p:cNvPr>
          <p:cNvGraphicFramePr>
            <a:graphicFrameLocks/>
          </p:cNvGraphicFramePr>
          <p:nvPr>
            <p:extLst>
              <p:ext uri="{D42A27DB-BD31-4B8C-83A1-F6EECF244321}">
                <p14:modId xmlns:p14="http://schemas.microsoft.com/office/powerpoint/2010/main" val="824402148"/>
              </p:ext>
            </p:extLst>
          </p:nvPr>
        </p:nvGraphicFramePr>
        <p:xfrm>
          <a:off x="618347" y="1406105"/>
          <a:ext cx="7818287" cy="5061627"/>
        </p:xfrm>
        <a:graphic>
          <a:graphicData uri="http://schemas.openxmlformats.org/drawingml/2006/chart">
            <c:chart xmlns:c="http://schemas.openxmlformats.org/drawingml/2006/chart" xmlns:r="http://schemas.openxmlformats.org/officeDocument/2006/relationships" r:id="rId2"/>
          </a:graphicData>
        </a:graphic>
      </p:graphicFrame>
      <p:sp>
        <p:nvSpPr>
          <p:cNvPr id="3" name="Zástupný symbol pro obsah 2">
            <a:extLst>
              <a:ext uri="{FF2B5EF4-FFF2-40B4-BE49-F238E27FC236}">
                <a16:creationId xmlns:a16="http://schemas.microsoft.com/office/drawing/2014/main" id="{C7CAE420-AC14-43F7-C9D6-603F5489846A}"/>
              </a:ext>
            </a:extLst>
          </p:cNvPr>
          <p:cNvSpPr txBox="1">
            <a:spLocks/>
          </p:cNvSpPr>
          <p:nvPr/>
        </p:nvSpPr>
        <p:spPr>
          <a:xfrm>
            <a:off x="8816196" y="1526876"/>
            <a:ext cx="2351178" cy="4315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Až 60 % dětí zažívalo během posledních dvou týdnů alespoň občas stres kvůli škole či jiným povinnostem a téměř polovina se v posledních dvou týdnech občas cítila smutně nebo bez nálady.</a:t>
            </a:r>
          </a:p>
          <a:p>
            <a:pPr marL="285750" indent="-285750">
              <a:lnSpc>
                <a:spcPct val="110000"/>
              </a:lnSpc>
              <a:buFont typeface="Wingdings" panose="05000000000000000000" pitchFamily="2" charset="2"/>
              <a:buChar char="§"/>
            </a:pPr>
            <a:r>
              <a:rPr lang="cs-CZ" sz="1300" dirty="0"/>
              <a:t>Všechny výroky (kromě podrážděnosti, když nemůžou hrát online hry) jsou výrazně častější</a:t>
            </a:r>
            <a:br>
              <a:rPr lang="cs-CZ" sz="1300" dirty="0"/>
            </a:br>
            <a:r>
              <a:rPr lang="cs-CZ" sz="1300" dirty="0"/>
              <a:t>u starších dětí a hlavně dospívajících teenagerů.</a:t>
            </a:r>
          </a:p>
        </p:txBody>
      </p:sp>
      <p:pic>
        <p:nvPicPr>
          <p:cNvPr id="5" name="Obrázek 4">
            <a:extLst>
              <a:ext uri="{FF2B5EF4-FFF2-40B4-BE49-F238E27FC236}">
                <a16:creationId xmlns:a16="http://schemas.microsoft.com/office/drawing/2014/main" id="{6AD65DCA-E32D-FBD7-DC4B-FCAD374B71F1}"/>
              </a:ext>
            </a:extLst>
          </p:cNvPr>
          <p:cNvPicPr>
            <a:picLocks noChangeAspect="1"/>
          </p:cNvPicPr>
          <p:nvPr/>
        </p:nvPicPr>
        <p:blipFill>
          <a:blip r:embed="rId3"/>
          <a:stretch>
            <a:fillRect/>
          </a:stretch>
        </p:blipFill>
        <p:spPr>
          <a:xfrm>
            <a:off x="11041811" y="38250"/>
            <a:ext cx="1150189" cy="625395"/>
          </a:xfrm>
          <a:prstGeom prst="rect">
            <a:avLst/>
          </a:prstGeom>
        </p:spPr>
      </p:pic>
    </p:spTree>
    <p:extLst>
      <p:ext uri="{BB962C8B-B14F-4D97-AF65-F5344CB8AC3E}">
        <p14:creationId xmlns:p14="http://schemas.microsoft.com/office/powerpoint/2010/main" val="3839374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16</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S věkovým omezením sociálních sítí děti souhlasí</a:t>
            </a:r>
          </a:p>
        </p:txBody>
      </p:sp>
      <p:graphicFrame>
        <p:nvGraphicFramePr>
          <p:cNvPr id="2" name="Zástupný symbol pro graf 6">
            <a:extLst>
              <a:ext uri="{FF2B5EF4-FFF2-40B4-BE49-F238E27FC236}">
                <a16:creationId xmlns:a16="http://schemas.microsoft.com/office/drawing/2014/main" id="{E5314033-258E-B14E-0345-3AF428506FE2}"/>
              </a:ext>
            </a:extLst>
          </p:cNvPr>
          <p:cNvGraphicFramePr>
            <a:graphicFrameLocks/>
          </p:cNvGraphicFramePr>
          <p:nvPr>
            <p:extLst>
              <p:ext uri="{D42A27DB-BD31-4B8C-83A1-F6EECF244321}">
                <p14:modId xmlns:p14="http://schemas.microsoft.com/office/powerpoint/2010/main" val="2706462187"/>
              </p:ext>
            </p:extLst>
          </p:nvPr>
        </p:nvGraphicFramePr>
        <p:xfrm>
          <a:off x="1013283" y="1446852"/>
          <a:ext cx="5693229" cy="4892675"/>
        </p:xfrm>
        <a:graphic>
          <a:graphicData uri="http://schemas.openxmlformats.org/drawingml/2006/chart">
            <c:chart xmlns:c="http://schemas.openxmlformats.org/drawingml/2006/chart" xmlns:r="http://schemas.openxmlformats.org/officeDocument/2006/relationships" r:id="rId2"/>
          </a:graphicData>
        </a:graphic>
      </p:graphicFrame>
      <p:sp>
        <p:nvSpPr>
          <p:cNvPr id="3" name="Zástupný symbol pro obsah 2">
            <a:extLst>
              <a:ext uri="{FF2B5EF4-FFF2-40B4-BE49-F238E27FC236}">
                <a16:creationId xmlns:a16="http://schemas.microsoft.com/office/drawing/2014/main" id="{C6BCF886-7720-FA4B-4E15-BE6315503C68}"/>
              </a:ext>
            </a:extLst>
          </p:cNvPr>
          <p:cNvSpPr txBox="1">
            <a:spLocks/>
          </p:cNvSpPr>
          <p:nvPr/>
        </p:nvSpPr>
        <p:spPr>
          <a:xfrm>
            <a:off x="7332453" y="1526876"/>
            <a:ext cx="3834922" cy="3303916"/>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Z výzkumu sice vyplývá, že by podle většiny dětí měly být sociální sítě přístupné až od určitého věku, ale při bližším pohledu na odpovědi od různě starých dětí se ukazuje, že samy sobě by právo na jejich používání spíše ponechaly.</a:t>
            </a:r>
          </a:p>
          <a:p>
            <a:pPr marL="285750" indent="-285750">
              <a:lnSpc>
                <a:spcPct val="110000"/>
              </a:lnSpc>
              <a:buFont typeface="Wingdings" panose="05000000000000000000" pitchFamily="2" charset="2"/>
              <a:buChar char="§"/>
            </a:pPr>
            <a:r>
              <a:rPr lang="cs-CZ" sz="1300" dirty="0"/>
              <a:t>Konkrétně děti ve věku 13–15 let se přiklánějí k přístupnosti sociálních sítí od 13 let. Děti ve věku 16–17 let se přiklánějí k přístupnosti od 16 let. Mladší děti pod 12 let tuto záležitost příliš neumí posoudit a nejčastěji od nich přicházela odpověď „nevím“.</a:t>
            </a:r>
          </a:p>
        </p:txBody>
      </p:sp>
      <p:pic>
        <p:nvPicPr>
          <p:cNvPr id="5" name="Obrázek 4">
            <a:extLst>
              <a:ext uri="{FF2B5EF4-FFF2-40B4-BE49-F238E27FC236}">
                <a16:creationId xmlns:a16="http://schemas.microsoft.com/office/drawing/2014/main" id="{92036C75-DF7E-33ED-FA4F-7635D03FF5C5}"/>
              </a:ext>
            </a:extLst>
          </p:cNvPr>
          <p:cNvPicPr>
            <a:picLocks noChangeAspect="1"/>
          </p:cNvPicPr>
          <p:nvPr/>
        </p:nvPicPr>
        <p:blipFill>
          <a:blip r:embed="rId3"/>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1373530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C3B3F3-F491-7DB2-6CA9-83D35A112FC8}"/>
            </a:ext>
          </a:extLst>
        </p:cNvPr>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66A35250-3E66-13E1-8773-CA70A563779C}"/>
              </a:ext>
            </a:extLst>
          </p:cNvPr>
          <p:cNvSpPr>
            <a:spLocks noGrp="1"/>
          </p:cNvSpPr>
          <p:nvPr>
            <p:ph type="sldNum" sz="quarter" idx="12"/>
          </p:nvPr>
        </p:nvSpPr>
        <p:spPr/>
        <p:txBody>
          <a:bodyPr/>
          <a:lstStyle/>
          <a:p>
            <a:fld id="{8A7AA762-EA47-416E-9E23-A6910279B348}" type="slidenum">
              <a:rPr lang="cs-CZ" smtClean="0"/>
              <a:pPr/>
              <a:t>17</a:t>
            </a:fld>
            <a:endParaRPr lang="cs-CZ" dirty="0"/>
          </a:p>
        </p:txBody>
      </p:sp>
      <p:sp>
        <p:nvSpPr>
          <p:cNvPr id="11" name="Nadpis 1">
            <a:extLst>
              <a:ext uri="{FF2B5EF4-FFF2-40B4-BE49-F238E27FC236}">
                <a16:creationId xmlns:a16="http://schemas.microsoft.com/office/drawing/2014/main" id="{97C3DA61-EA39-703E-42F6-0D2F5FD26103}"/>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Co s tím?</a:t>
            </a:r>
          </a:p>
        </p:txBody>
      </p:sp>
      <p:graphicFrame>
        <p:nvGraphicFramePr>
          <p:cNvPr id="7" name="Diagram 6">
            <a:extLst>
              <a:ext uri="{FF2B5EF4-FFF2-40B4-BE49-F238E27FC236}">
                <a16:creationId xmlns:a16="http://schemas.microsoft.com/office/drawing/2014/main" id="{34D0A5B7-AACA-0555-F637-2D9F81D0FDDD}"/>
              </a:ext>
            </a:extLst>
          </p:cNvPr>
          <p:cNvGraphicFramePr/>
          <p:nvPr>
            <p:extLst>
              <p:ext uri="{D42A27DB-BD31-4B8C-83A1-F6EECF244321}">
                <p14:modId xmlns:p14="http://schemas.microsoft.com/office/powerpoint/2010/main" val="1102431379"/>
              </p:ext>
            </p:extLst>
          </p:nvPr>
        </p:nvGraphicFramePr>
        <p:xfrm>
          <a:off x="448575" y="60385"/>
          <a:ext cx="10842826" cy="67976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Obrázek 4">
            <a:extLst>
              <a:ext uri="{FF2B5EF4-FFF2-40B4-BE49-F238E27FC236}">
                <a16:creationId xmlns:a16="http://schemas.microsoft.com/office/drawing/2014/main" id="{8CEB706A-098A-97FB-EFC3-F06D60C71632}"/>
              </a:ext>
            </a:extLst>
          </p:cNvPr>
          <p:cNvPicPr>
            <a:picLocks noChangeAspect="1"/>
          </p:cNvPicPr>
          <p:nvPr/>
        </p:nvPicPr>
        <p:blipFill>
          <a:blip r:embed="rId7"/>
          <a:stretch>
            <a:fillRect/>
          </a:stretch>
        </p:blipFill>
        <p:spPr>
          <a:xfrm>
            <a:off x="2160917" y="5799952"/>
            <a:ext cx="7870166" cy="926146"/>
          </a:xfrm>
          <a:prstGeom prst="rect">
            <a:avLst/>
          </a:prstGeom>
        </p:spPr>
      </p:pic>
    </p:spTree>
    <p:extLst>
      <p:ext uri="{BB962C8B-B14F-4D97-AF65-F5344CB8AC3E}">
        <p14:creationId xmlns:p14="http://schemas.microsoft.com/office/powerpoint/2010/main" val="394194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t="-9000" r="-7000" b="-19000"/>
          </a:stretch>
        </a:blipFill>
        <a:effectLst/>
      </p:bgPr>
    </p:bg>
    <p:spTree>
      <p:nvGrpSpPr>
        <p:cNvPr id="1" name="">
          <a:extLst>
            <a:ext uri="{FF2B5EF4-FFF2-40B4-BE49-F238E27FC236}">
              <a16:creationId xmlns:a16="http://schemas.microsoft.com/office/drawing/2014/main" id="{CAE854F3-CFF6-1D34-2A0F-BEE14BF65C4A}"/>
            </a:ext>
          </a:extLst>
        </p:cNvPr>
        <p:cNvGrpSpPr/>
        <p:nvPr/>
      </p:nvGrpSpPr>
      <p:grpSpPr>
        <a:xfrm>
          <a:off x="0" y="0"/>
          <a:ext cx="0" cy="0"/>
          <a:chOff x="0" y="0"/>
          <a:chExt cx="0" cy="0"/>
        </a:xfrm>
      </p:grpSpPr>
      <p:pic>
        <p:nvPicPr>
          <p:cNvPr id="17" name="Grafický objekt 16">
            <a:extLst>
              <a:ext uri="{FF2B5EF4-FFF2-40B4-BE49-F238E27FC236}">
                <a16:creationId xmlns:a16="http://schemas.microsoft.com/office/drawing/2014/main" id="{0ECE1D4A-B0DB-4FC0-9D8F-A7E66F6E2D5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0" y="0"/>
            <a:ext cx="9467207" cy="6857999"/>
          </a:xfrm>
          <a:prstGeom prst="rect">
            <a:avLst/>
          </a:prstGeom>
        </p:spPr>
      </p:pic>
      <p:sp>
        <p:nvSpPr>
          <p:cNvPr id="30" name="TextovéPole 29">
            <a:extLst>
              <a:ext uri="{FF2B5EF4-FFF2-40B4-BE49-F238E27FC236}">
                <a16:creationId xmlns:a16="http://schemas.microsoft.com/office/drawing/2014/main" id="{4C6B3A25-C618-C1C6-587E-A27773BAC3CD}"/>
              </a:ext>
            </a:extLst>
          </p:cNvPr>
          <p:cNvSpPr txBox="1"/>
          <p:nvPr/>
        </p:nvSpPr>
        <p:spPr>
          <a:xfrm>
            <a:off x="740325" y="1503194"/>
            <a:ext cx="4340633" cy="2092881"/>
          </a:xfrm>
          <a:prstGeom prst="rect">
            <a:avLst/>
          </a:prstGeom>
          <a:noFill/>
        </p:spPr>
        <p:txBody>
          <a:bodyPr wrap="square" rtlCol="0">
            <a:spAutoFit/>
          </a:bodyPr>
          <a:lstStyle/>
          <a:p>
            <a:r>
              <a:rPr lang="cs-CZ" sz="3400" b="1" dirty="0">
                <a:solidFill>
                  <a:srgbClr val="00B0F0"/>
                </a:solidFill>
              </a:rPr>
              <a:t>Mladé hlasy 2026</a:t>
            </a:r>
          </a:p>
          <a:p>
            <a:r>
              <a:rPr lang="cs-CZ" sz="3200" dirty="0">
                <a:solidFill>
                  <a:srgbClr val="00B0F0"/>
                </a:solidFill>
              </a:rPr>
              <a:t>výzkum vybraných</a:t>
            </a:r>
            <a:br>
              <a:rPr lang="cs-CZ" sz="3200" dirty="0">
                <a:solidFill>
                  <a:srgbClr val="00B0F0"/>
                </a:solidFill>
              </a:rPr>
            </a:br>
            <a:r>
              <a:rPr lang="cs-CZ" sz="3200" dirty="0">
                <a:solidFill>
                  <a:srgbClr val="00B0F0"/>
                </a:solidFill>
              </a:rPr>
              <a:t>aspektů života</a:t>
            </a:r>
            <a:br>
              <a:rPr lang="cs-CZ" sz="3200" dirty="0">
                <a:solidFill>
                  <a:srgbClr val="00B0F0"/>
                </a:solidFill>
              </a:rPr>
            </a:br>
            <a:r>
              <a:rPr lang="cs-CZ" sz="3200" dirty="0">
                <a:solidFill>
                  <a:srgbClr val="00B0F0"/>
                </a:solidFill>
              </a:rPr>
              <a:t>českých dětí</a:t>
            </a:r>
          </a:p>
        </p:txBody>
      </p:sp>
      <p:sp>
        <p:nvSpPr>
          <p:cNvPr id="31" name="TextovéPole 30">
            <a:extLst>
              <a:ext uri="{FF2B5EF4-FFF2-40B4-BE49-F238E27FC236}">
                <a16:creationId xmlns:a16="http://schemas.microsoft.com/office/drawing/2014/main" id="{2AF067B0-13F9-26FF-04CF-88D2517E84D7}"/>
              </a:ext>
            </a:extLst>
          </p:cNvPr>
          <p:cNvSpPr txBox="1"/>
          <p:nvPr/>
        </p:nvSpPr>
        <p:spPr>
          <a:xfrm>
            <a:off x="740325" y="4770316"/>
            <a:ext cx="2800543" cy="461665"/>
          </a:xfrm>
          <a:prstGeom prst="rect">
            <a:avLst/>
          </a:prstGeom>
          <a:noFill/>
        </p:spPr>
        <p:txBody>
          <a:bodyPr wrap="square" rtlCol="0">
            <a:spAutoFit/>
          </a:bodyPr>
          <a:lstStyle/>
          <a:p>
            <a:r>
              <a:rPr lang="cs-CZ" sz="2400" dirty="0">
                <a:solidFill>
                  <a:srgbClr val="00B0F0"/>
                </a:solidFill>
                <a:latin typeface="+mj-lt"/>
              </a:rPr>
              <a:t>květen 2026</a:t>
            </a:r>
          </a:p>
        </p:txBody>
      </p:sp>
      <p:grpSp>
        <p:nvGrpSpPr>
          <p:cNvPr id="12" name="Skupina 11">
            <a:extLst>
              <a:ext uri="{FF2B5EF4-FFF2-40B4-BE49-F238E27FC236}">
                <a16:creationId xmlns:a16="http://schemas.microsoft.com/office/drawing/2014/main" id="{E8CCCC9F-5AC0-2D43-2876-A997A0107B86}"/>
              </a:ext>
            </a:extLst>
          </p:cNvPr>
          <p:cNvGrpSpPr/>
          <p:nvPr/>
        </p:nvGrpSpPr>
        <p:grpSpPr>
          <a:xfrm>
            <a:off x="835504" y="5478480"/>
            <a:ext cx="2171980" cy="264560"/>
            <a:chOff x="835504" y="5478480"/>
            <a:chExt cx="2171980" cy="264560"/>
          </a:xfrm>
        </p:grpSpPr>
        <p:sp>
          <p:nvSpPr>
            <p:cNvPr id="13" name="Volný tvar: obrazec 12">
              <a:extLst>
                <a:ext uri="{FF2B5EF4-FFF2-40B4-BE49-F238E27FC236}">
                  <a16:creationId xmlns:a16="http://schemas.microsoft.com/office/drawing/2014/main" id="{2921110C-16CE-6615-AF67-98C244272D9A}"/>
                </a:ext>
              </a:extLst>
            </p:cNvPr>
            <p:cNvSpPr/>
            <p:nvPr/>
          </p:nvSpPr>
          <p:spPr>
            <a:xfrm>
              <a:off x="835504" y="5506715"/>
              <a:ext cx="134002" cy="231619"/>
            </a:xfrm>
            <a:custGeom>
              <a:avLst/>
              <a:gdLst>
                <a:gd name="csX0" fmla="*/ 9526 w 134002"/>
                <a:gd name="csY0" fmla="*/ 184389 h 231619"/>
                <a:gd name="csX1" fmla="*/ 62496 w 134002"/>
                <a:gd name="csY1" fmla="*/ 217732 h 231619"/>
                <a:gd name="csX2" fmla="*/ 107948 w 134002"/>
                <a:gd name="csY2" fmla="*/ 170673 h 231619"/>
                <a:gd name="csX3" fmla="*/ 74892 w 134002"/>
                <a:gd name="csY3" fmla="*/ 129468 h 231619"/>
                <a:gd name="csX4" fmla="*/ 28809 w 134002"/>
                <a:gd name="csY4" fmla="*/ 107546 h 231619"/>
                <a:gd name="csX5" fmla="*/ 5624 w 134002"/>
                <a:gd name="csY5" fmla="*/ 62726 h 231619"/>
                <a:gd name="csX6" fmla="*/ 78163 w 134002"/>
                <a:gd name="csY6" fmla="*/ 0 h 231619"/>
                <a:gd name="csX7" fmla="*/ 124935 w 134002"/>
                <a:gd name="csY7" fmla="*/ 15667 h 231619"/>
                <a:gd name="csX8" fmla="*/ 116097 w 134002"/>
                <a:gd name="csY8" fmla="*/ 42467 h 231619"/>
                <a:gd name="csX9" fmla="*/ 112826 w 134002"/>
                <a:gd name="csY9" fmla="*/ 42467 h 231619"/>
                <a:gd name="csX10" fmla="*/ 72309 w 134002"/>
                <a:gd name="csY10" fmla="*/ 13085 h 231619"/>
                <a:gd name="csX11" fmla="*/ 31105 w 134002"/>
                <a:gd name="csY11" fmla="*/ 52281 h 231619"/>
                <a:gd name="csX12" fmla="*/ 45165 w 134002"/>
                <a:gd name="csY12" fmla="*/ 82697 h 231619"/>
                <a:gd name="csX13" fmla="*/ 57905 w 134002"/>
                <a:gd name="csY13" fmla="*/ 90502 h 231619"/>
                <a:gd name="csX14" fmla="*/ 70301 w 134002"/>
                <a:gd name="csY14" fmla="*/ 96068 h 231619"/>
                <a:gd name="csX15" fmla="*/ 85050 w 134002"/>
                <a:gd name="csY15" fmla="*/ 102266 h 231619"/>
                <a:gd name="csX16" fmla="*/ 100085 w 134002"/>
                <a:gd name="csY16" fmla="*/ 109096 h 231619"/>
                <a:gd name="csX17" fmla="*/ 120631 w 134002"/>
                <a:gd name="csY17" fmla="*/ 123156 h 231619"/>
                <a:gd name="csX18" fmla="*/ 134002 w 134002"/>
                <a:gd name="csY18" fmla="*/ 157761 h 231619"/>
                <a:gd name="csX19" fmla="*/ 53256 w 134002"/>
                <a:gd name="csY19" fmla="*/ 231620 h 231619"/>
                <a:gd name="csX20" fmla="*/ 0 w 134002"/>
                <a:gd name="csY20" fmla="*/ 213313 h 231619"/>
                <a:gd name="csX21" fmla="*/ 6198 w 134002"/>
                <a:gd name="csY21" fmla="*/ 184217 h 231619"/>
                <a:gd name="csX22" fmla="*/ 9469 w 134002"/>
                <a:gd name="csY22" fmla="*/ 184217 h 23161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34002" h="231619">
                  <a:moveTo>
                    <a:pt x="9526" y="184389"/>
                  </a:moveTo>
                  <a:cubicBezTo>
                    <a:pt x="22267" y="205336"/>
                    <a:pt x="37016" y="217732"/>
                    <a:pt x="62496" y="217732"/>
                  </a:cubicBezTo>
                  <a:cubicBezTo>
                    <a:pt x="87976" y="217732"/>
                    <a:pt x="107948" y="196441"/>
                    <a:pt x="107948" y="170673"/>
                  </a:cubicBezTo>
                  <a:cubicBezTo>
                    <a:pt x="107948" y="148751"/>
                    <a:pt x="93199" y="137675"/>
                    <a:pt x="74892" y="129468"/>
                  </a:cubicBezTo>
                  <a:cubicBezTo>
                    <a:pt x="59569" y="122295"/>
                    <a:pt x="42869" y="117015"/>
                    <a:pt x="28809" y="107546"/>
                  </a:cubicBezTo>
                  <a:cubicBezTo>
                    <a:pt x="14118" y="97733"/>
                    <a:pt x="5624" y="80401"/>
                    <a:pt x="5624" y="62726"/>
                  </a:cubicBezTo>
                  <a:cubicBezTo>
                    <a:pt x="5624" y="20602"/>
                    <a:pt x="38909" y="0"/>
                    <a:pt x="78163" y="0"/>
                  </a:cubicBezTo>
                  <a:cubicBezTo>
                    <a:pt x="93830" y="0"/>
                    <a:pt x="112826" y="4878"/>
                    <a:pt x="124935" y="15667"/>
                  </a:cubicBezTo>
                  <a:cubicBezTo>
                    <a:pt x="120975" y="24161"/>
                    <a:pt x="118737" y="33343"/>
                    <a:pt x="116097" y="42467"/>
                  </a:cubicBezTo>
                  <a:lnTo>
                    <a:pt x="112826" y="42467"/>
                  </a:lnTo>
                  <a:cubicBezTo>
                    <a:pt x="105939" y="24849"/>
                    <a:pt x="91592" y="13085"/>
                    <a:pt x="72309" y="13085"/>
                  </a:cubicBezTo>
                  <a:cubicBezTo>
                    <a:pt x="49756" y="13085"/>
                    <a:pt x="31105" y="29039"/>
                    <a:pt x="31105" y="52281"/>
                  </a:cubicBezTo>
                  <a:cubicBezTo>
                    <a:pt x="31105" y="64734"/>
                    <a:pt x="35696" y="74835"/>
                    <a:pt x="45165" y="82697"/>
                  </a:cubicBezTo>
                  <a:cubicBezTo>
                    <a:pt x="50387" y="87230"/>
                    <a:pt x="51707" y="87575"/>
                    <a:pt x="57905" y="90502"/>
                  </a:cubicBezTo>
                  <a:cubicBezTo>
                    <a:pt x="61865" y="92453"/>
                    <a:pt x="66054" y="94461"/>
                    <a:pt x="70301" y="96068"/>
                  </a:cubicBezTo>
                  <a:cubicBezTo>
                    <a:pt x="75179" y="98020"/>
                    <a:pt x="80114" y="100028"/>
                    <a:pt x="85050" y="102266"/>
                  </a:cubicBezTo>
                  <a:cubicBezTo>
                    <a:pt x="89928" y="104562"/>
                    <a:pt x="95494" y="106513"/>
                    <a:pt x="100085" y="109096"/>
                  </a:cubicBezTo>
                  <a:cubicBezTo>
                    <a:pt x="107259" y="112941"/>
                    <a:pt x="115408" y="116900"/>
                    <a:pt x="120631" y="123156"/>
                  </a:cubicBezTo>
                  <a:cubicBezTo>
                    <a:pt x="128780" y="133313"/>
                    <a:pt x="134002" y="144389"/>
                    <a:pt x="134002" y="157761"/>
                  </a:cubicBezTo>
                  <a:cubicBezTo>
                    <a:pt x="134002" y="204533"/>
                    <a:pt x="97733" y="231620"/>
                    <a:pt x="53256" y="231620"/>
                  </a:cubicBezTo>
                  <a:cubicBezTo>
                    <a:pt x="37245" y="231620"/>
                    <a:pt x="11076" y="225422"/>
                    <a:pt x="0" y="213313"/>
                  </a:cubicBezTo>
                  <a:cubicBezTo>
                    <a:pt x="3271" y="203844"/>
                    <a:pt x="4935" y="194088"/>
                    <a:pt x="6198" y="184217"/>
                  </a:cubicBezTo>
                  <a:lnTo>
                    <a:pt x="9469" y="184217"/>
                  </a:lnTo>
                </a:path>
              </a:pathLst>
            </a:custGeom>
            <a:solidFill>
              <a:schemeClr val="bg2"/>
            </a:solidFill>
            <a:ln w="5720" cap="flat">
              <a:noFill/>
              <a:prstDash val="solid"/>
              <a:miter/>
            </a:ln>
          </p:spPr>
          <p:txBody>
            <a:bodyPr/>
            <a:lstStyle/>
            <a:p>
              <a:endParaRPr lang="cs-CZ" dirty="0"/>
            </a:p>
          </p:txBody>
        </p:sp>
        <p:sp>
          <p:nvSpPr>
            <p:cNvPr id="14" name="Volný tvar: obrazec 13">
              <a:extLst>
                <a:ext uri="{FF2B5EF4-FFF2-40B4-BE49-F238E27FC236}">
                  <a16:creationId xmlns:a16="http://schemas.microsoft.com/office/drawing/2014/main" id="{DF634456-9247-2426-A6A2-62776DAA4A66}"/>
                </a:ext>
              </a:extLst>
            </p:cNvPr>
            <p:cNvSpPr/>
            <p:nvPr/>
          </p:nvSpPr>
          <p:spPr>
            <a:xfrm>
              <a:off x="1007210" y="5510961"/>
              <a:ext cx="168951" cy="223183"/>
            </a:xfrm>
            <a:custGeom>
              <a:avLst/>
              <a:gdLst>
                <a:gd name="csX0" fmla="*/ 124877 w 168951"/>
                <a:gd name="csY0" fmla="*/ 16356 h 223183"/>
                <a:gd name="csX1" fmla="*/ 100028 w 168951"/>
                <a:gd name="csY1" fmla="*/ 16356 h 223183"/>
                <a:gd name="csX2" fmla="*/ 99741 w 168951"/>
                <a:gd name="csY2" fmla="*/ 23874 h 223183"/>
                <a:gd name="csX3" fmla="*/ 98766 w 168951"/>
                <a:gd name="csY3" fmla="*/ 58479 h 223183"/>
                <a:gd name="csX4" fmla="*/ 98766 w 168951"/>
                <a:gd name="csY4" fmla="*/ 188579 h 223183"/>
                <a:gd name="csX5" fmla="*/ 100717 w 168951"/>
                <a:gd name="csY5" fmla="*/ 220888 h 223183"/>
                <a:gd name="csX6" fmla="*/ 101004 w 168951"/>
                <a:gd name="csY6" fmla="*/ 223184 h 223183"/>
                <a:gd name="csX7" fmla="*/ 85968 w 168951"/>
                <a:gd name="csY7" fmla="*/ 221864 h 223183"/>
                <a:gd name="csX8" fmla="*/ 68637 w 168951"/>
                <a:gd name="csY8" fmla="*/ 223184 h 223183"/>
                <a:gd name="csX9" fmla="*/ 69612 w 168951"/>
                <a:gd name="csY9" fmla="*/ 215035 h 223183"/>
                <a:gd name="csX10" fmla="*/ 70932 w 168951"/>
                <a:gd name="csY10" fmla="*/ 180716 h 223183"/>
                <a:gd name="csX11" fmla="*/ 72596 w 168951"/>
                <a:gd name="csY11" fmla="*/ 49354 h 223183"/>
                <a:gd name="csX12" fmla="*/ 72596 w 168951"/>
                <a:gd name="csY12" fmla="*/ 16011 h 223183"/>
                <a:gd name="csX13" fmla="*/ 31391 w 168951"/>
                <a:gd name="csY13" fmla="*/ 17331 h 223183"/>
                <a:gd name="csX14" fmla="*/ 0 w 168951"/>
                <a:gd name="csY14" fmla="*/ 19627 h 223183"/>
                <a:gd name="csX15" fmla="*/ 344 w 168951"/>
                <a:gd name="csY15" fmla="*/ 0 h 223183"/>
                <a:gd name="csX16" fmla="*/ 45107 w 168951"/>
                <a:gd name="csY16" fmla="*/ 1951 h 223183"/>
                <a:gd name="csX17" fmla="*/ 87919 w 168951"/>
                <a:gd name="csY17" fmla="*/ 2582 h 223183"/>
                <a:gd name="csX18" fmla="*/ 128435 w 168951"/>
                <a:gd name="csY18" fmla="*/ 1607 h 223183"/>
                <a:gd name="csX19" fmla="*/ 168952 w 168951"/>
                <a:gd name="csY19" fmla="*/ 0 h 223183"/>
                <a:gd name="csX20" fmla="*/ 168952 w 168951"/>
                <a:gd name="csY20" fmla="*/ 20602 h 223183"/>
                <a:gd name="csX21" fmla="*/ 159827 w 168951"/>
                <a:gd name="csY21" fmla="*/ 19283 h 223183"/>
                <a:gd name="csX22" fmla="*/ 124820 w 168951"/>
                <a:gd name="csY22" fmla="*/ 16298 h 22318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Lst>
              <a:rect l="l" t="t" r="r" b="b"/>
              <a:pathLst>
                <a:path w="168951" h="223183">
                  <a:moveTo>
                    <a:pt x="124877" y="16356"/>
                  </a:moveTo>
                  <a:lnTo>
                    <a:pt x="100028" y="16356"/>
                  </a:lnTo>
                  <a:cubicBezTo>
                    <a:pt x="99741" y="18996"/>
                    <a:pt x="99741" y="21578"/>
                    <a:pt x="99741" y="23874"/>
                  </a:cubicBezTo>
                  <a:lnTo>
                    <a:pt x="98766" y="58479"/>
                  </a:lnTo>
                  <a:lnTo>
                    <a:pt x="98766" y="188579"/>
                  </a:lnTo>
                  <a:lnTo>
                    <a:pt x="100717" y="220888"/>
                  </a:lnTo>
                  <a:lnTo>
                    <a:pt x="101004" y="223184"/>
                  </a:lnTo>
                  <a:cubicBezTo>
                    <a:pt x="96126" y="222553"/>
                    <a:pt x="91190" y="221864"/>
                    <a:pt x="85968" y="221864"/>
                  </a:cubicBezTo>
                  <a:cubicBezTo>
                    <a:pt x="80057" y="221864"/>
                    <a:pt x="74203" y="222208"/>
                    <a:pt x="68637" y="223184"/>
                  </a:cubicBezTo>
                  <a:cubicBezTo>
                    <a:pt x="69325" y="220544"/>
                    <a:pt x="69325" y="217617"/>
                    <a:pt x="69612" y="215035"/>
                  </a:cubicBezTo>
                  <a:lnTo>
                    <a:pt x="70932" y="180716"/>
                  </a:lnTo>
                  <a:lnTo>
                    <a:pt x="72596" y="49354"/>
                  </a:lnTo>
                  <a:lnTo>
                    <a:pt x="72596" y="16011"/>
                  </a:lnTo>
                  <a:cubicBezTo>
                    <a:pt x="58536" y="16298"/>
                    <a:pt x="45107" y="16298"/>
                    <a:pt x="31391" y="17331"/>
                  </a:cubicBezTo>
                  <a:lnTo>
                    <a:pt x="0" y="19627"/>
                  </a:lnTo>
                  <a:cubicBezTo>
                    <a:pt x="976" y="13085"/>
                    <a:pt x="1320" y="6542"/>
                    <a:pt x="344" y="0"/>
                  </a:cubicBezTo>
                  <a:cubicBezTo>
                    <a:pt x="15380" y="344"/>
                    <a:pt x="30416" y="1607"/>
                    <a:pt x="45107" y="1951"/>
                  </a:cubicBezTo>
                  <a:lnTo>
                    <a:pt x="87919" y="2582"/>
                  </a:lnTo>
                  <a:lnTo>
                    <a:pt x="128435" y="1607"/>
                  </a:lnTo>
                  <a:lnTo>
                    <a:pt x="168952" y="0"/>
                  </a:lnTo>
                  <a:cubicBezTo>
                    <a:pt x="167689" y="6887"/>
                    <a:pt x="167287" y="13773"/>
                    <a:pt x="168952" y="20602"/>
                  </a:cubicBezTo>
                  <a:cubicBezTo>
                    <a:pt x="166025" y="19914"/>
                    <a:pt x="163098" y="19627"/>
                    <a:pt x="159827" y="19283"/>
                  </a:cubicBezTo>
                  <a:lnTo>
                    <a:pt x="124820" y="16298"/>
                  </a:lnTo>
                </a:path>
              </a:pathLst>
            </a:custGeom>
            <a:solidFill>
              <a:schemeClr val="bg2"/>
            </a:solidFill>
            <a:ln w="5720" cap="flat">
              <a:noFill/>
              <a:prstDash val="solid"/>
              <a:miter/>
            </a:ln>
          </p:spPr>
          <p:txBody>
            <a:bodyPr/>
            <a:lstStyle/>
            <a:p>
              <a:endParaRPr lang="cs-CZ" dirty="0"/>
            </a:p>
          </p:txBody>
        </p:sp>
        <p:sp>
          <p:nvSpPr>
            <p:cNvPr id="15" name="Volný tvar: obrazec 14">
              <a:extLst>
                <a:ext uri="{FF2B5EF4-FFF2-40B4-BE49-F238E27FC236}">
                  <a16:creationId xmlns:a16="http://schemas.microsoft.com/office/drawing/2014/main" id="{C33A2672-8894-0C0A-1501-956C8D6BD880}"/>
                </a:ext>
              </a:extLst>
            </p:cNvPr>
            <p:cNvSpPr/>
            <p:nvPr/>
          </p:nvSpPr>
          <p:spPr>
            <a:xfrm>
              <a:off x="1232345" y="5510330"/>
              <a:ext cx="118621" cy="223872"/>
            </a:xfrm>
            <a:custGeom>
              <a:avLst/>
              <a:gdLst>
                <a:gd name="csX0" fmla="*/ 83098 w 118621"/>
                <a:gd name="csY0" fmla="*/ 1320 h 223872"/>
                <a:gd name="csX1" fmla="*/ 116728 w 118621"/>
                <a:gd name="csY1" fmla="*/ 0 h 223872"/>
                <a:gd name="csX2" fmla="*/ 115752 w 118621"/>
                <a:gd name="csY2" fmla="*/ 9813 h 223872"/>
                <a:gd name="csX3" fmla="*/ 116728 w 118621"/>
                <a:gd name="csY3" fmla="*/ 19627 h 223872"/>
                <a:gd name="csX4" fmla="*/ 87288 w 118621"/>
                <a:gd name="csY4" fmla="*/ 17331 h 223872"/>
                <a:gd name="csX5" fmla="*/ 54576 w 118621"/>
                <a:gd name="csY5" fmla="*/ 16356 h 223872"/>
                <a:gd name="csX6" fmla="*/ 30703 w 118621"/>
                <a:gd name="csY6" fmla="*/ 16356 h 223872"/>
                <a:gd name="csX7" fmla="*/ 29096 w 118621"/>
                <a:gd name="csY7" fmla="*/ 65423 h 223872"/>
                <a:gd name="csX8" fmla="*/ 29096 w 118621"/>
                <a:gd name="csY8" fmla="*/ 80114 h 223872"/>
                <a:gd name="csX9" fmla="*/ 29383 w 118621"/>
                <a:gd name="csY9" fmla="*/ 98766 h 223872"/>
                <a:gd name="csX10" fmla="*/ 62381 w 118621"/>
                <a:gd name="csY10" fmla="*/ 98766 h 223872"/>
                <a:gd name="csX11" fmla="*/ 80057 w 118621"/>
                <a:gd name="csY11" fmla="*/ 97790 h 223872"/>
                <a:gd name="csX12" fmla="*/ 109153 w 118621"/>
                <a:gd name="csY12" fmla="*/ 96126 h 223872"/>
                <a:gd name="csX13" fmla="*/ 107546 w 118621"/>
                <a:gd name="csY13" fmla="*/ 105939 h 223872"/>
                <a:gd name="csX14" fmla="*/ 108808 w 118621"/>
                <a:gd name="csY14" fmla="*/ 115753 h 223872"/>
                <a:gd name="csX15" fmla="*/ 80057 w 118621"/>
                <a:gd name="csY15" fmla="*/ 113801 h 223872"/>
                <a:gd name="csX16" fmla="*/ 61750 w 118621"/>
                <a:gd name="csY16" fmla="*/ 113170 h 223872"/>
                <a:gd name="csX17" fmla="*/ 29383 w 118621"/>
                <a:gd name="csY17" fmla="*/ 113170 h 223872"/>
                <a:gd name="csX18" fmla="*/ 29096 w 118621"/>
                <a:gd name="csY18" fmla="*/ 139282 h 223872"/>
                <a:gd name="csX19" fmla="*/ 29096 w 118621"/>
                <a:gd name="csY19" fmla="*/ 180142 h 223872"/>
                <a:gd name="csX20" fmla="*/ 29727 w 118621"/>
                <a:gd name="csY20" fmla="*/ 208550 h 223872"/>
                <a:gd name="csX21" fmla="*/ 88550 w 118621"/>
                <a:gd name="csY21" fmla="*/ 207230 h 223872"/>
                <a:gd name="csX22" fmla="*/ 118278 w 118621"/>
                <a:gd name="csY22" fmla="*/ 204303 h 223872"/>
                <a:gd name="csX23" fmla="*/ 118622 w 118621"/>
                <a:gd name="csY23" fmla="*/ 223872 h 223872"/>
                <a:gd name="csX24" fmla="*/ 96068 w 118621"/>
                <a:gd name="csY24" fmla="*/ 223241 h 223872"/>
                <a:gd name="csX25" fmla="*/ 55896 w 118621"/>
                <a:gd name="csY25" fmla="*/ 222553 h 223872"/>
                <a:gd name="csX26" fmla="*/ 27432 w 118621"/>
                <a:gd name="csY26" fmla="*/ 222897 h 223872"/>
                <a:gd name="csX27" fmla="*/ 0 w 118621"/>
                <a:gd name="csY27" fmla="*/ 223528 h 223872"/>
                <a:gd name="csX28" fmla="*/ 1951 w 118621"/>
                <a:gd name="csY28" fmla="*/ 182323 h 223872"/>
                <a:gd name="csX29" fmla="*/ 2927 w 118621"/>
                <a:gd name="csY29" fmla="*/ 70588 h 223872"/>
                <a:gd name="csX30" fmla="*/ 2296 w 118621"/>
                <a:gd name="csY30" fmla="*/ 41836 h 223872"/>
                <a:gd name="csX31" fmla="*/ 631 w 118621"/>
                <a:gd name="csY31" fmla="*/ 0 h 223872"/>
                <a:gd name="csX32" fmla="*/ 35925 w 118621"/>
                <a:gd name="csY32" fmla="*/ 1320 h 223872"/>
                <a:gd name="csX33" fmla="*/ 82984 w 118621"/>
                <a:gd name="csY33" fmla="*/ 1320 h 22387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118621" h="223872">
                  <a:moveTo>
                    <a:pt x="83098" y="1320"/>
                  </a:moveTo>
                  <a:cubicBezTo>
                    <a:pt x="94232" y="1320"/>
                    <a:pt x="105652" y="689"/>
                    <a:pt x="116728" y="0"/>
                  </a:cubicBezTo>
                  <a:cubicBezTo>
                    <a:pt x="116384" y="3271"/>
                    <a:pt x="115752" y="6542"/>
                    <a:pt x="115752" y="9813"/>
                  </a:cubicBezTo>
                  <a:cubicBezTo>
                    <a:pt x="115752" y="13085"/>
                    <a:pt x="115752" y="16356"/>
                    <a:pt x="116728" y="19627"/>
                  </a:cubicBezTo>
                  <a:cubicBezTo>
                    <a:pt x="106915" y="18938"/>
                    <a:pt x="97159" y="18020"/>
                    <a:pt x="87288" y="17331"/>
                  </a:cubicBezTo>
                  <a:lnTo>
                    <a:pt x="54576" y="16356"/>
                  </a:lnTo>
                  <a:lnTo>
                    <a:pt x="30703" y="16356"/>
                  </a:lnTo>
                  <a:lnTo>
                    <a:pt x="29096" y="65423"/>
                  </a:lnTo>
                  <a:lnTo>
                    <a:pt x="29096" y="80114"/>
                  </a:lnTo>
                  <a:cubicBezTo>
                    <a:pt x="29096" y="86312"/>
                    <a:pt x="29383" y="92510"/>
                    <a:pt x="29383" y="98766"/>
                  </a:cubicBezTo>
                  <a:lnTo>
                    <a:pt x="62381" y="98766"/>
                  </a:lnTo>
                  <a:lnTo>
                    <a:pt x="80057" y="97790"/>
                  </a:lnTo>
                  <a:cubicBezTo>
                    <a:pt x="89870" y="97101"/>
                    <a:pt x="99339" y="96814"/>
                    <a:pt x="109153" y="96126"/>
                  </a:cubicBezTo>
                  <a:cubicBezTo>
                    <a:pt x="108177" y="99397"/>
                    <a:pt x="107546" y="102668"/>
                    <a:pt x="107546" y="105939"/>
                  </a:cubicBezTo>
                  <a:cubicBezTo>
                    <a:pt x="107546" y="109210"/>
                    <a:pt x="108177" y="112481"/>
                    <a:pt x="108808" y="115753"/>
                  </a:cubicBezTo>
                  <a:cubicBezTo>
                    <a:pt x="98995" y="114777"/>
                    <a:pt x="89526" y="113801"/>
                    <a:pt x="80057" y="113801"/>
                  </a:cubicBezTo>
                  <a:lnTo>
                    <a:pt x="61750" y="113170"/>
                  </a:lnTo>
                  <a:lnTo>
                    <a:pt x="29383" y="113170"/>
                  </a:lnTo>
                  <a:cubicBezTo>
                    <a:pt x="29383" y="121951"/>
                    <a:pt x="29096" y="130788"/>
                    <a:pt x="29096" y="139282"/>
                  </a:cubicBezTo>
                  <a:lnTo>
                    <a:pt x="29096" y="180142"/>
                  </a:lnTo>
                  <a:cubicBezTo>
                    <a:pt x="29096" y="189669"/>
                    <a:pt x="29383" y="199081"/>
                    <a:pt x="29727" y="208550"/>
                  </a:cubicBezTo>
                  <a:cubicBezTo>
                    <a:pt x="49354" y="209181"/>
                    <a:pt x="68924" y="207918"/>
                    <a:pt x="88550" y="207230"/>
                  </a:cubicBezTo>
                  <a:cubicBezTo>
                    <a:pt x="98708" y="206885"/>
                    <a:pt x="108464" y="205967"/>
                    <a:pt x="118278" y="204303"/>
                  </a:cubicBezTo>
                  <a:cubicBezTo>
                    <a:pt x="116958" y="210845"/>
                    <a:pt x="116958" y="217388"/>
                    <a:pt x="118622" y="223872"/>
                  </a:cubicBezTo>
                  <a:lnTo>
                    <a:pt x="96068" y="223241"/>
                  </a:lnTo>
                  <a:cubicBezTo>
                    <a:pt x="82697" y="222897"/>
                    <a:pt x="69268" y="222553"/>
                    <a:pt x="55896" y="222553"/>
                  </a:cubicBezTo>
                  <a:cubicBezTo>
                    <a:pt x="46427" y="222553"/>
                    <a:pt x="36958" y="222897"/>
                    <a:pt x="27432" y="222897"/>
                  </a:cubicBezTo>
                  <a:cubicBezTo>
                    <a:pt x="17905" y="222897"/>
                    <a:pt x="9125" y="223241"/>
                    <a:pt x="0" y="223528"/>
                  </a:cubicBezTo>
                  <a:lnTo>
                    <a:pt x="1951" y="182323"/>
                  </a:lnTo>
                  <a:lnTo>
                    <a:pt x="2927" y="70588"/>
                  </a:lnTo>
                  <a:lnTo>
                    <a:pt x="2296" y="41836"/>
                  </a:lnTo>
                  <a:cubicBezTo>
                    <a:pt x="1951" y="28120"/>
                    <a:pt x="1320" y="14003"/>
                    <a:pt x="631" y="0"/>
                  </a:cubicBezTo>
                  <a:lnTo>
                    <a:pt x="35925" y="1320"/>
                  </a:lnTo>
                  <a:lnTo>
                    <a:pt x="82984" y="1320"/>
                  </a:lnTo>
                </a:path>
              </a:pathLst>
            </a:custGeom>
            <a:solidFill>
              <a:schemeClr val="bg2"/>
            </a:solidFill>
            <a:ln w="5720" cap="flat">
              <a:noFill/>
              <a:prstDash val="solid"/>
              <a:miter/>
            </a:ln>
          </p:spPr>
          <p:txBody>
            <a:bodyPr/>
            <a:lstStyle/>
            <a:p>
              <a:endParaRPr lang="cs-CZ" dirty="0"/>
            </a:p>
          </p:txBody>
        </p:sp>
        <p:sp>
          <p:nvSpPr>
            <p:cNvPr id="16" name="Volný tvar: obrazec 15">
              <a:extLst>
                <a:ext uri="{FF2B5EF4-FFF2-40B4-BE49-F238E27FC236}">
                  <a16:creationId xmlns:a16="http://schemas.microsoft.com/office/drawing/2014/main" id="{43A8759B-4EBA-F88E-6342-A8CB889F1AE8}"/>
                </a:ext>
              </a:extLst>
            </p:cNvPr>
            <p:cNvSpPr/>
            <p:nvPr/>
          </p:nvSpPr>
          <p:spPr>
            <a:xfrm>
              <a:off x="1408069" y="5507748"/>
              <a:ext cx="259166" cy="226454"/>
            </a:xfrm>
            <a:custGeom>
              <a:avLst/>
              <a:gdLst>
                <a:gd name="csX0" fmla="*/ 37302 w 259166"/>
                <a:gd name="csY0" fmla="*/ 0 h 226454"/>
                <a:gd name="csX1" fmla="*/ 81721 w 259166"/>
                <a:gd name="csY1" fmla="*/ 86255 h 226454"/>
                <a:gd name="csX2" fmla="*/ 132051 w 259166"/>
                <a:gd name="csY2" fmla="*/ 175150 h 226454"/>
                <a:gd name="csX3" fmla="*/ 157531 w 259166"/>
                <a:gd name="csY3" fmla="*/ 128780 h 226454"/>
                <a:gd name="csX4" fmla="*/ 200343 w 259166"/>
                <a:gd name="csY4" fmla="*/ 49641 h 226454"/>
                <a:gd name="csX5" fmla="*/ 228119 w 259166"/>
                <a:gd name="csY5" fmla="*/ 0 h 226454"/>
                <a:gd name="csX6" fmla="*/ 232366 w 259166"/>
                <a:gd name="csY6" fmla="*/ 0 h 226454"/>
                <a:gd name="csX7" fmla="*/ 248377 w 259166"/>
                <a:gd name="csY7" fmla="*/ 141463 h 226454"/>
                <a:gd name="csX8" fmla="*/ 259166 w 259166"/>
                <a:gd name="csY8" fmla="*/ 226455 h 226454"/>
                <a:gd name="csX9" fmla="*/ 244475 w 259166"/>
                <a:gd name="csY9" fmla="*/ 225479 h 226454"/>
                <a:gd name="csX10" fmla="*/ 228463 w 259166"/>
                <a:gd name="csY10" fmla="*/ 226455 h 226454"/>
                <a:gd name="csX11" fmla="*/ 218019 w 259166"/>
                <a:gd name="csY11" fmla="*/ 107489 h 226454"/>
                <a:gd name="csX12" fmla="*/ 212108 w 259166"/>
                <a:gd name="csY12" fmla="*/ 58823 h 226454"/>
                <a:gd name="csX13" fmla="*/ 166025 w 259166"/>
                <a:gd name="csY13" fmla="*/ 143127 h 226454"/>
                <a:gd name="csX14" fmla="*/ 148693 w 259166"/>
                <a:gd name="csY14" fmla="*/ 177101 h 226454"/>
                <a:gd name="csX15" fmla="*/ 126427 w 259166"/>
                <a:gd name="csY15" fmla="*/ 223815 h 226454"/>
                <a:gd name="csX16" fmla="*/ 122869 w 259166"/>
                <a:gd name="csY16" fmla="*/ 223815 h 226454"/>
                <a:gd name="csX17" fmla="*/ 104906 w 259166"/>
                <a:gd name="csY17" fmla="*/ 186914 h 226454"/>
                <a:gd name="csX18" fmla="*/ 38909 w 259166"/>
                <a:gd name="csY18" fmla="*/ 58823 h 226454"/>
                <a:gd name="csX19" fmla="*/ 24849 w 259166"/>
                <a:gd name="csY19" fmla="*/ 186627 h 226454"/>
                <a:gd name="csX20" fmla="*/ 23242 w 259166"/>
                <a:gd name="csY20" fmla="*/ 219281 h 226454"/>
                <a:gd name="csX21" fmla="*/ 22898 w 259166"/>
                <a:gd name="csY21" fmla="*/ 226455 h 226454"/>
                <a:gd name="csX22" fmla="*/ 0 w 259166"/>
                <a:gd name="csY22" fmla="*/ 226455 h 226454"/>
                <a:gd name="csX23" fmla="*/ 344 w 259166"/>
                <a:gd name="csY23" fmla="*/ 223528 h 226454"/>
                <a:gd name="csX24" fmla="*/ 11133 w 259166"/>
                <a:gd name="csY24" fmla="*/ 156211 h 226454"/>
                <a:gd name="csX25" fmla="*/ 27145 w 259166"/>
                <a:gd name="csY25" fmla="*/ 37589 h 226454"/>
                <a:gd name="csX26" fmla="*/ 31736 w 259166"/>
                <a:gd name="csY26" fmla="*/ 0 h 226454"/>
                <a:gd name="csX27" fmla="*/ 37302 w 259166"/>
                <a:gd name="csY27" fmla="*/ 0 h 2264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59166" h="226454">
                  <a:moveTo>
                    <a:pt x="37302" y="0"/>
                  </a:moveTo>
                  <a:lnTo>
                    <a:pt x="81721" y="86255"/>
                  </a:lnTo>
                  <a:cubicBezTo>
                    <a:pt x="97388" y="116326"/>
                    <a:pt x="114088" y="145422"/>
                    <a:pt x="132051" y="175150"/>
                  </a:cubicBezTo>
                  <a:cubicBezTo>
                    <a:pt x="140544" y="159827"/>
                    <a:pt x="149038" y="144447"/>
                    <a:pt x="157531" y="128780"/>
                  </a:cubicBezTo>
                  <a:lnTo>
                    <a:pt x="200343" y="49641"/>
                  </a:lnTo>
                  <a:cubicBezTo>
                    <a:pt x="209468" y="32998"/>
                    <a:pt x="218994" y="16643"/>
                    <a:pt x="228119" y="0"/>
                  </a:cubicBezTo>
                  <a:lnTo>
                    <a:pt x="232366" y="0"/>
                  </a:lnTo>
                  <a:lnTo>
                    <a:pt x="248377" y="141463"/>
                  </a:lnTo>
                  <a:cubicBezTo>
                    <a:pt x="251304" y="169927"/>
                    <a:pt x="255551" y="197990"/>
                    <a:pt x="259166" y="226455"/>
                  </a:cubicBezTo>
                  <a:cubicBezTo>
                    <a:pt x="254288" y="225824"/>
                    <a:pt x="249353" y="225479"/>
                    <a:pt x="244475" y="225479"/>
                  </a:cubicBezTo>
                  <a:cubicBezTo>
                    <a:pt x="239252" y="225479"/>
                    <a:pt x="233686" y="225479"/>
                    <a:pt x="228463" y="226455"/>
                  </a:cubicBezTo>
                  <a:lnTo>
                    <a:pt x="218019" y="107489"/>
                  </a:lnTo>
                  <a:cubicBezTo>
                    <a:pt x="216354" y="91133"/>
                    <a:pt x="214116" y="75122"/>
                    <a:pt x="212108" y="58823"/>
                  </a:cubicBezTo>
                  <a:lnTo>
                    <a:pt x="166025" y="143127"/>
                  </a:lnTo>
                  <a:lnTo>
                    <a:pt x="148693" y="177101"/>
                  </a:lnTo>
                  <a:cubicBezTo>
                    <a:pt x="140831" y="192424"/>
                    <a:pt x="134002" y="208148"/>
                    <a:pt x="126427" y="223815"/>
                  </a:cubicBezTo>
                  <a:lnTo>
                    <a:pt x="122869" y="223815"/>
                  </a:lnTo>
                  <a:lnTo>
                    <a:pt x="104906" y="186914"/>
                  </a:lnTo>
                  <a:cubicBezTo>
                    <a:pt x="83959" y="143758"/>
                    <a:pt x="61119" y="101291"/>
                    <a:pt x="38909" y="58823"/>
                  </a:cubicBezTo>
                  <a:lnTo>
                    <a:pt x="24849" y="186627"/>
                  </a:lnTo>
                  <a:lnTo>
                    <a:pt x="23242" y="219281"/>
                  </a:lnTo>
                  <a:cubicBezTo>
                    <a:pt x="22898" y="221864"/>
                    <a:pt x="22898" y="224217"/>
                    <a:pt x="22898" y="226455"/>
                  </a:cubicBezTo>
                  <a:cubicBezTo>
                    <a:pt x="15380" y="225479"/>
                    <a:pt x="7518" y="225135"/>
                    <a:pt x="0" y="226455"/>
                  </a:cubicBezTo>
                  <a:lnTo>
                    <a:pt x="344" y="223528"/>
                  </a:lnTo>
                  <a:lnTo>
                    <a:pt x="11133" y="156211"/>
                  </a:lnTo>
                  <a:lnTo>
                    <a:pt x="27145" y="37589"/>
                  </a:lnTo>
                  <a:cubicBezTo>
                    <a:pt x="29096" y="25194"/>
                    <a:pt x="30416" y="12396"/>
                    <a:pt x="31736" y="0"/>
                  </a:cubicBezTo>
                  <a:lnTo>
                    <a:pt x="37302" y="0"/>
                  </a:lnTo>
                </a:path>
              </a:pathLst>
            </a:custGeom>
            <a:solidFill>
              <a:schemeClr val="bg2"/>
            </a:solidFill>
            <a:ln w="5720" cap="flat">
              <a:noFill/>
              <a:prstDash val="solid"/>
              <a:miter/>
            </a:ln>
          </p:spPr>
          <p:txBody>
            <a:bodyPr/>
            <a:lstStyle/>
            <a:p>
              <a:endParaRPr lang="cs-CZ" dirty="0"/>
            </a:p>
          </p:txBody>
        </p:sp>
        <p:sp>
          <p:nvSpPr>
            <p:cNvPr id="18" name="Volný tvar: obrazec 17">
              <a:extLst>
                <a:ext uri="{FF2B5EF4-FFF2-40B4-BE49-F238E27FC236}">
                  <a16:creationId xmlns:a16="http://schemas.microsoft.com/office/drawing/2014/main" id="{CEEEAFCD-F873-E816-BE92-DE0DE00015B4}"/>
                </a:ext>
              </a:extLst>
            </p:cNvPr>
            <p:cNvSpPr/>
            <p:nvPr/>
          </p:nvSpPr>
          <p:spPr>
            <a:xfrm>
              <a:off x="2056099" y="5507748"/>
              <a:ext cx="259108" cy="226454"/>
            </a:xfrm>
            <a:custGeom>
              <a:avLst/>
              <a:gdLst>
                <a:gd name="csX0" fmla="*/ 37302 w 259108"/>
                <a:gd name="csY0" fmla="*/ 0 h 226454"/>
                <a:gd name="csX1" fmla="*/ 81779 w 259108"/>
                <a:gd name="csY1" fmla="*/ 86255 h 226454"/>
                <a:gd name="csX2" fmla="*/ 132051 w 259108"/>
                <a:gd name="csY2" fmla="*/ 175150 h 226454"/>
                <a:gd name="csX3" fmla="*/ 157531 w 259108"/>
                <a:gd name="csY3" fmla="*/ 128780 h 226454"/>
                <a:gd name="csX4" fmla="*/ 200401 w 259108"/>
                <a:gd name="csY4" fmla="*/ 49641 h 226454"/>
                <a:gd name="csX5" fmla="*/ 228119 w 259108"/>
                <a:gd name="csY5" fmla="*/ 0 h 226454"/>
                <a:gd name="csX6" fmla="*/ 232308 w 259108"/>
                <a:gd name="csY6" fmla="*/ 0 h 226454"/>
                <a:gd name="csX7" fmla="*/ 248320 w 259108"/>
                <a:gd name="csY7" fmla="*/ 141463 h 226454"/>
                <a:gd name="csX8" fmla="*/ 259109 w 259108"/>
                <a:gd name="csY8" fmla="*/ 226455 h 226454"/>
                <a:gd name="csX9" fmla="*/ 244417 w 259108"/>
                <a:gd name="csY9" fmla="*/ 225479 h 226454"/>
                <a:gd name="csX10" fmla="*/ 228406 w 259108"/>
                <a:gd name="csY10" fmla="*/ 226455 h 226454"/>
                <a:gd name="csX11" fmla="*/ 217961 w 259108"/>
                <a:gd name="csY11" fmla="*/ 107489 h 226454"/>
                <a:gd name="csX12" fmla="*/ 212108 w 259108"/>
                <a:gd name="csY12" fmla="*/ 58823 h 226454"/>
                <a:gd name="csX13" fmla="*/ 166025 w 259108"/>
                <a:gd name="csY13" fmla="*/ 143127 h 226454"/>
                <a:gd name="csX14" fmla="*/ 148693 w 259108"/>
                <a:gd name="csY14" fmla="*/ 177101 h 226454"/>
                <a:gd name="csX15" fmla="*/ 126484 w 259108"/>
                <a:gd name="csY15" fmla="*/ 223815 h 226454"/>
                <a:gd name="csX16" fmla="*/ 122869 w 259108"/>
                <a:gd name="csY16" fmla="*/ 223815 h 226454"/>
                <a:gd name="csX17" fmla="*/ 104906 w 259108"/>
                <a:gd name="csY17" fmla="*/ 186914 h 226454"/>
                <a:gd name="csX18" fmla="*/ 38909 w 259108"/>
                <a:gd name="csY18" fmla="*/ 58823 h 226454"/>
                <a:gd name="csX19" fmla="*/ 24849 w 259108"/>
                <a:gd name="csY19" fmla="*/ 186627 h 226454"/>
                <a:gd name="csX20" fmla="*/ 23185 w 259108"/>
                <a:gd name="csY20" fmla="*/ 219281 h 226454"/>
                <a:gd name="csX21" fmla="*/ 22841 w 259108"/>
                <a:gd name="csY21" fmla="*/ 226455 h 226454"/>
                <a:gd name="csX22" fmla="*/ 0 w 259108"/>
                <a:gd name="csY22" fmla="*/ 226455 h 226454"/>
                <a:gd name="csX23" fmla="*/ 287 w 259108"/>
                <a:gd name="csY23" fmla="*/ 223528 h 226454"/>
                <a:gd name="csX24" fmla="*/ 11076 w 259108"/>
                <a:gd name="csY24" fmla="*/ 156211 h 226454"/>
                <a:gd name="csX25" fmla="*/ 27087 w 259108"/>
                <a:gd name="csY25" fmla="*/ 37589 h 226454"/>
                <a:gd name="csX26" fmla="*/ 31678 w 259108"/>
                <a:gd name="csY26" fmla="*/ 0 h 226454"/>
                <a:gd name="csX27" fmla="*/ 37188 w 259108"/>
                <a:gd name="csY27" fmla="*/ 0 h 226454"/>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259108" h="226454">
                  <a:moveTo>
                    <a:pt x="37302" y="0"/>
                  </a:moveTo>
                  <a:lnTo>
                    <a:pt x="81779" y="86255"/>
                  </a:lnTo>
                  <a:cubicBezTo>
                    <a:pt x="97446" y="116326"/>
                    <a:pt x="114088" y="145422"/>
                    <a:pt x="132051" y="175150"/>
                  </a:cubicBezTo>
                  <a:cubicBezTo>
                    <a:pt x="140544" y="159827"/>
                    <a:pt x="149038" y="144447"/>
                    <a:pt x="157531" y="128780"/>
                  </a:cubicBezTo>
                  <a:lnTo>
                    <a:pt x="200401" y="49641"/>
                  </a:lnTo>
                  <a:cubicBezTo>
                    <a:pt x="209525" y="32998"/>
                    <a:pt x="218994" y="16643"/>
                    <a:pt x="228119" y="0"/>
                  </a:cubicBezTo>
                  <a:lnTo>
                    <a:pt x="232308" y="0"/>
                  </a:lnTo>
                  <a:lnTo>
                    <a:pt x="248320" y="141463"/>
                  </a:lnTo>
                  <a:cubicBezTo>
                    <a:pt x="251304" y="169927"/>
                    <a:pt x="255551" y="197990"/>
                    <a:pt x="259109" y="226455"/>
                  </a:cubicBezTo>
                  <a:cubicBezTo>
                    <a:pt x="254231" y="225824"/>
                    <a:pt x="249295" y="225479"/>
                    <a:pt x="244417" y="225479"/>
                  </a:cubicBezTo>
                  <a:cubicBezTo>
                    <a:pt x="239195" y="225479"/>
                    <a:pt x="233628" y="225479"/>
                    <a:pt x="228406" y="226455"/>
                  </a:cubicBezTo>
                  <a:lnTo>
                    <a:pt x="217961" y="107489"/>
                  </a:lnTo>
                  <a:cubicBezTo>
                    <a:pt x="216297" y="91133"/>
                    <a:pt x="214002" y="75122"/>
                    <a:pt x="212108" y="58823"/>
                  </a:cubicBezTo>
                  <a:lnTo>
                    <a:pt x="166025" y="143127"/>
                  </a:lnTo>
                  <a:lnTo>
                    <a:pt x="148693" y="177101"/>
                  </a:lnTo>
                  <a:cubicBezTo>
                    <a:pt x="140831" y="192424"/>
                    <a:pt x="134002" y="208148"/>
                    <a:pt x="126484" y="223815"/>
                  </a:cubicBezTo>
                  <a:lnTo>
                    <a:pt x="122869" y="223815"/>
                  </a:lnTo>
                  <a:lnTo>
                    <a:pt x="104906" y="186914"/>
                  </a:lnTo>
                  <a:cubicBezTo>
                    <a:pt x="84017" y="143758"/>
                    <a:pt x="61119" y="101291"/>
                    <a:pt x="38909" y="58823"/>
                  </a:cubicBezTo>
                  <a:lnTo>
                    <a:pt x="24849" y="186627"/>
                  </a:lnTo>
                  <a:lnTo>
                    <a:pt x="23185" y="219281"/>
                  </a:lnTo>
                  <a:cubicBezTo>
                    <a:pt x="22841" y="221864"/>
                    <a:pt x="22841" y="224217"/>
                    <a:pt x="22841" y="226455"/>
                  </a:cubicBezTo>
                  <a:cubicBezTo>
                    <a:pt x="15323" y="225479"/>
                    <a:pt x="7518" y="225135"/>
                    <a:pt x="0" y="226455"/>
                  </a:cubicBezTo>
                  <a:lnTo>
                    <a:pt x="287" y="223528"/>
                  </a:lnTo>
                  <a:lnTo>
                    <a:pt x="11076" y="156211"/>
                  </a:lnTo>
                  <a:lnTo>
                    <a:pt x="27087" y="37589"/>
                  </a:lnTo>
                  <a:cubicBezTo>
                    <a:pt x="29039" y="25194"/>
                    <a:pt x="30359" y="12396"/>
                    <a:pt x="31678" y="0"/>
                  </a:cubicBezTo>
                  <a:lnTo>
                    <a:pt x="37188" y="0"/>
                  </a:lnTo>
                </a:path>
              </a:pathLst>
            </a:custGeom>
            <a:solidFill>
              <a:schemeClr val="bg2"/>
            </a:solidFill>
            <a:ln w="5720" cap="flat">
              <a:noFill/>
              <a:prstDash val="solid"/>
              <a:miter/>
            </a:ln>
          </p:spPr>
          <p:txBody>
            <a:bodyPr/>
            <a:lstStyle/>
            <a:p>
              <a:endParaRPr lang="cs-CZ" dirty="0"/>
            </a:p>
          </p:txBody>
        </p:sp>
        <p:sp>
          <p:nvSpPr>
            <p:cNvPr id="33" name="Volný tvar: obrazec 32">
              <a:extLst>
                <a:ext uri="{FF2B5EF4-FFF2-40B4-BE49-F238E27FC236}">
                  <a16:creationId xmlns:a16="http://schemas.microsoft.com/office/drawing/2014/main" id="{05DA4322-2B41-D915-BD7A-F1F4927CC422}"/>
                </a:ext>
              </a:extLst>
            </p:cNvPr>
            <p:cNvSpPr/>
            <p:nvPr/>
          </p:nvSpPr>
          <p:spPr>
            <a:xfrm>
              <a:off x="2358364" y="5506370"/>
              <a:ext cx="206942" cy="227832"/>
            </a:xfrm>
            <a:custGeom>
              <a:avLst/>
              <a:gdLst>
                <a:gd name="csX0" fmla="*/ 133715 w 206942"/>
                <a:gd name="csY0" fmla="*/ 126829 h 227832"/>
                <a:gd name="csX1" fmla="*/ 97445 w 206942"/>
                <a:gd name="csY1" fmla="*/ 43156 h 227832"/>
                <a:gd name="csX2" fmla="*/ 61807 w 206942"/>
                <a:gd name="csY2" fmla="*/ 126484 h 227832"/>
                <a:gd name="csX3" fmla="*/ 101061 w 206942"/>
                <a:gd name="csY3" fmla="*/ 126771 h 227832"/>
                <a:gd name="csX4" fmla="*/ 133772 w 206942"/>
                <a:gd name="csY4" fmla="*/ 126771 h 227832"/>
                <a:gd name="csX5" fmla="*/ 108579 w 206942"/>
                <a:gd name="csY5" fmla="*/ 57 h 227832"/>
                <a:gd name="csX6" fmla="*/ 201376 w 206942"/>
                <a:gd name="csY6" fmla="*/ 216068 h 227832"/>
                <a:gd name="csX7" fmla="*/ 206943 w 206942"/>
                <a:gd name="csY7" fmla="*/ 227832 h 227832"/>
                <a:gd name="csX8" fmla="*/ 190243 w 206942"/>
                <a:gd name="csY8" fmla="*/ 226857 h 227832"/>
                <a:gd name="csX9" fmla="*/ 172280 w 206942"/>
                <a:gd name="csY9" fmla="*/ 227832 h 227832"/>
                <a:gd name="csX10" fmla="*/ 169411 w 206942"/>
                <a:gd name="csY10" fmla="*/ 218363 h 227832"/>
                <a:gd name="csX11" fmla="*/ 154662 w 206942"/>
                <a:gd name="csY11" fmla="*/ 179109 h 227832"/>
                <a:gd name="csX12" fmla="*/ 138650 w 206942"/>
                <a:gd name="csY12" fmla="*/ 140544 h 227832"/>
                <a:gd name="csX13" fmla="*/ 99397 w 206942"/>
                <a:gd name="csY13" fmla="*/ 139511 h 227832"/>
                <a:gd name="csX14" fmla="*/ 55609 w 206942"/>
                <a:gd name="csY14" fmla="*/ 140544 h 227832"/>
                <a:gd name="csX15" fmla="*/ 23529 w 206942"/>
                <a:gd name="csY15" fmla="*/ 227775 h 227832"/>
                <a:gd name="csX16" fmla="*/ 12052 w 206942"/>
                <a:gd name="csY16" fmla="*/ 226799 h 227832"/>
                <a:gd name="csX17" fmla="*/ 0 w 206942"/>
                <a:gd name="csY17" fmla="*/ 227775 h 227832"/>
                <a:gd name="csX18" fmla="*/ 101979 w 206942"/>
                <a:gd name="csY18" fmla="*/ 0 h 227832"/>
                <a:gd name="csX19" fmla="*/ 108522 w 206942"/>
                <a:gd name="csY19" fmla="*/ 0 h 22783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Lst>
              <a:rect l="l" t="t" r="r" b="b"/>
              <a:pathLst>
                <a:path w="206942" h="227832">
                  <a:moveTo>
                    <a:pt x="133715" y="126829"/>
                  </a:moveTo>
                  <a:lnTo>
                    <a:pt x="97445" y="43156"/>
                  </a:lnTo>
                  <a:lnTo>
                    <a:pt x="61807" y="126484"/>
                  </a:lnTo>
                  <a:cubicBezTo>
                    <a:pt x="74892" y="126484"/>
                    <a:pt x="87976" y="126771"/>
                    <a:pt x="101061" y="126771"/>
                  </a:cubicBezTo>
                  <a:lnTo>
                    <a:pt x="133772" y="126771"/>
                  </a:lnTo>
                  <a:moveTo>
                    <a:pt x="108579" y="57"/>
                  </a:moveTo>
                  <a:lnTo>
                    <a:pt x="201376" y="216068"/>
                  </a:lnTo>
                  <a:lnTo>
                    <a:pt x="206943" y="227832"/>
                  </a:lnTo>
                  <a:cubicBezTo>
                    <a:pt x="201376" y="227201"/>
                    <a:pt x="195809" y="226857"/>
                    <a:pt x="190243" y="226857"/>
                  </a:cubicBezTo>
                  <a:cubicBezTo>
                    <a:pt x="184389" y="226857"/>
                    <a:pt x="178134" y="226857"/>
                    <a:pt x="172280" y="227832"/>
                  </a:cubicBezTo>
                  <a:lnTo>
                    <a:pt x="169411" y="218363"/>
                  </a:lnTo>
                  <a:lnTo>
                    <a:pt x="154662" y="179109"/>
                  </a:lnTo>
                  <a:lnTo>
                    <a:pt x="138650" y="140544"/>
                  </a:lnTo>
                  <a:lnTo>
                    <a:pt x="99397" y="139511"/>
                  </a:lnTo>
                  <a:lnTo>
                    <a:pt x="55609" y="140544"/>
                  </a:lnTo>
                  <a:cubicBezTo>
                    <a:pt x="44132" y="169296"/>
                    <a:pt x="32424" y="198048"/>
                    <a:pt x="23529" y="227775"/>
                  </a:cubicBezTo>
                  <a:cubicBezTo>
                    <a:pt x="19971" y="226799"/>
                    <a:pt x="16069" y="226799"/>
                    <a:pt x="12052" y="226799"/>
                  </a:cubicBezTo>
                  <a:cubicBezTo>
                    <a:pt x="8034" y="226799"/>
                    <a:pt x="3960" y="227144"/>
                    <a:pt x="0" y="227775"/>
                  </a:cubicBezTo>
                  <a:lnTo>
                    <a:pt x="101979" y="0"/>
                  </a:lnTo>
                  <a:lnTo>
                    <a:pt x="108522" y="0"/>
                  </a:lnTo>
                  <a:close/>
                </a:path>
              </a:pathLst>
            </a:custGeom>
            <a:solidFill>
              <a:schemeClr val="bg2"/>
            </a:solidFill>
            <a:ln w="5720" cap="flat">
              <a:noFill/>
              <a:prstDash val="solid"/>
              <a:miter/>
            </a:ln>
          </p:spPr>
          <p:txBody>
            <a:bodyPr/>
            <a:lstStyle/>
            <a:p>
              <a:endParaRPr lang="cs-CZ" dirty="0"/>
            </a:p>
          </p:txBody>
        </p:sp>
        <p:sp>
          <p:nvSpPr>
            <p:cNvPr id="34" name="Volný tvar: obrazec 33">
              <a:extLst>
                <a:ext uri="{FF2B5EF4-FFF2-40B4-BE49-F238E27FC236}">
                  <a16:creationId xmlns:a16="http://schemas.microsoft.com/office/drawing/2014/main" id="{3651117F-62DE-7E99-837A-7ECA5C9E8BFC}"/>
                </a:ext>
              </a:extLst>
            </p:cNvPr>
            <p:cNvSpPr/>
            <p:nvPr/>
          </p:nvSpPr>
          <p:spPr>
            <a:xfrm>
              <a:off x="2621891" y="5510641"/>
              <a:ext cx="164303" cy="223561"/>
            </a:xfrm>
            <a:custGeom>
              <a:avLst/>
              <a:gdLst>
                <a:gd name="csX0" fmla="*/ 28981 w 164303"/>
                <a:gd name="csY0" fmla="*/ 102931 h 223561"/>
                <a:gd name="csX1" fmla="*/ 44648 w 164303"/>
                <a:gd name="csY1" fmla="*/ 103619 h 223561"/>
                <a:gd name="csX2" fmla="*/ 71793 w 164303"/>
                <a:gd name="csY2" fmla="*/ 101324 h 223561"/>
                <a:gd name="csX3" fmla="*/ 113629 w 164303"/>
                <a:gd name="csY3" fmla="*/ 54609 h 223561"/>
                <a:gd name="csX4" fmla="*/ 102840 w 164303"/>
                <a:gd name="csY4" fmla="*/ 25514 h 223561"/>
                <a:gd name="csX5" fmla="*/ 77704 w 164303"/>
                <a:gd name="csY5" fmla="*/ 13462 h 223561"/>
                <a:gd name="csX6" fmla="*/ 57159 w 164303"/>
                <a:gd name="csY6" fmla="*/ 12486 h 223561"/>
                <a:gd name="csX7" fmla="*/ 30359 w 164303"/>
                <a:gd name="csY7" fmla="*/ 13118 h 223561"/>
                <a:gd name="csX8" fmla="*/ 29039 w 164303"/>
                <a:gd name="csY8" fmla="*/ 102988 h 223561"/>
                <a:gd name="csX9" fmla="*/ 26743 w 164303"/>
                <a:gd name="csY9" fmla="*/ 664 h 223561"/>
                <a:gd name="csX10" fmla="*/ 70186 w 164303"/>
                <a:gd name="csY10" fmla="*/ 33 h 223561"/>
                <a:gd name="csX11" fmla="*/ 135839 w 164303"/>
                <a:gd name="csY11" fmla="*/ 25169 h 223561"/>
                <a:gd name="csX12" fmla="*/ 142725 w 164303"/>
                <a:gd name="csY12" fmla="*/ 50707 h 223561"/>
                <a:gd name="csX13" fmla="*/ 75753 w 164303"/>
                <a:gd name="csY13" fmla="*/ 112801 h 223561"/>
                <a:gd name="csX14" fmla="*/ 143070 w 164303"/>
                <a:gd name="csY14" fmla="*/ 198081 h 223561"/>
                <a:gd name="csX15" fmla="*/ 158736 w 164303"/>
                <a:gd name="csY15" fmla="*/ 216388 h 223561"/>
                <a:gd name="csX16" fmla="*/ 164303 w 164303"/>
                <a:gd name="csY16" fmla="*/ 223561 h 223561"/>
                <a:gd name="csX17" fmla="*/ 145021 w 164303"/>
                <a:gd name="csY17" fmla="*/ 221897 h 223561"/>
                <a:gd name="csX18" fmla="*/ 126771 w 164303"/>
                <a:gd name="csY18" fmla="*/ 223561 h 223561"/>
                <a:gd name="csX19" fmla="*/ 106800 w 164303"/>
                <a:gd name="csY19" fmla="*/ 196129 h 223561"/>
                <a:gd name="csX20" fmla="*/ 68292 w 164303"/>
                <a:gd name="csY20" fmla="*/ 146087 h 223561"/>
                <a:gd name="csX21" fmla="*/ 42123 w 164303"/>
                <a:gd name="csY21" fmla="*/ 115384 h 223561"/>
                <a:gd name="csX22" fmla="*/ 29727 w 164303"/>
                <a:gd name="csY22" fmla="*/ 115384 h 223561"/>
                <a:gd name="csX23" fmla="*/ 29727 w 164303"/>
                <a:gd name="csY23" fmla="*/ 155556 h 223561"/>
                <a:gd name="csX24" fmla="*/ 31047 w 164303"/>
                <a:gd name="csY24" fmla="*/ 223561 h 223561"/>
                <a:gd name="csX25" fmla="*/ 16011 w 164303"/>
                <a:gd name="csY25" fmla="*/ 222586 h 223561"/>
                <a:gd name="csX26" fmla="*/ 0 w 164303"/>
                <a:gd name="csY26" fmla="*/ 223561 h 223561"/>
                <a:gd name="csX27" fmla="*/ 1607 w 164303"/>
                <a:gd name="csY27" fmla="*/ 185685 h 223561"/>
                <a:gd name="csX28" fmla="*/ 3214 w 164303"/>
                <a:gd name="csY28" fmla="*/ 71310 h 223561"/>
                <a:gd name="csX29" fmla="*/ 1263 w 164303"/>
                <a:gd name="csY29" fmla="*/ 7895 h 223561"/>
                <a:gd name="csX30" fmla="*/ 1263 w 164303"/>
                <a:gd name="csY30" fmla="*/ 33 h 223561"/>
                <a:gd name="csX31" fmla="*/ 26743 w 164303"/>
                <a:gd name="csY31" fmla="*/ 664 h 22356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Lst>
              <a:rect l="l" t="t" r="r" b="b"/>
              <a:pathLst>
                <a:path w="164303" h="223561">
                  <a:moveTo>
                    <a:pt x="28981" y="102931"/>
                  </a:moveTo>
                  <a:cubicBezTo>
                    <a:pt x="34204" y="103275"/>
                    <a:pt x="39483" y="103619"/>
                    <a:pt x="44648" y="103619"/>
                  </a:cubicBezTo>
                  <a:cubicBezTo>
                    <a:pt x="55093" y="103619"/>
                    <a:pt x="61693" y="103275"/>
                    <a:pt x="71793" y="101324"/>
                  </a:cubicBezTo>
                  <a:cubicBezTo>
                    <a:pt x="95667" y="96446"/>
                    <a:pt x="113629" y="80090"/>
                    <a:pt x="113629" y="54609"/>
                  </a:cubicBezTo>
                  <a:cubicBezTo>
                    <a:pt x="113629" y="43820"/>
                    <a:pt x="110702" y="33318"/>
                    <a:pt x="102840" y="25514"/>
                  </a:cubicBezTo>
                  <a:cubicBezTo>
                    <a:pt x="94347" y="16676"/>
                    <a:pt x="89469" y="15413"/>
                    <a:pt x="77704" y="13462"/>
                  </a:cubicBezTo>
                  <a:cubicBezTo>
                    <a:pt x="71449" y="12486"/>
                    <a:pt x="63299" y="12486"/>
                    <a:pt x="57159" y="12486"/>
                  </a:cubicBezTo>
                  <a:cubicBezTo>
                    <a:pt x="48321" y="12486"/>
                    <a:pt x="39139" y="12773"/>
                    <a:pt x="30359" y="13118"/>
                  </a:cubicBezTo>
                  <a:lnTo>
                    <a:pt x="29039" y="102988"/>
                  </a:lnTo>
                  <a:moveTo>
                    <a:pt x="26743" y="664"/>
                  </a:moveTo>
                  <a:lnTo>
                    <a:pt x="70186" y="33"/>
                  </a:lnTo>
                  <a:cubicBezTo>
                    <a:pt x="93715" y="-311"/>
                    <a:pt x="123443" y="1640"/>
                    <a:pt x="135839" y="25169"/>
                  </a:cubicBezTo>
                  <a:cubicBezTo>
                    <a:pt x="139741" y="32744"/>
                    <a:pt x="142725" y="42156"/>
                    <a:pt x="142725" y="50707"/>
                  </a:cubicBezTo>
                  <a:cubicBezTo>
                    <a:pt x="142725" y="88641"/>
                    <a:pt x="108751" y="106948"/>
                    <a:pt x="75753" y="112801"/>
                  </a:cubicBezTo>
                  <a:lnTo>
                    <a:pt x="143070" y="198081"/>
                  </a:lnTo>
                  <a:lnTo>
                    <a:pt x="158736" y="216388"/>
                  </a:lnTo>
                  <a:lnTo>
                    <a:pt x="164303" y="223561"/>
                  </a:lnTo>
                  <a:cubicBezTo>
                    <a:pt x="157818" y="223217"/>
                    <a:pt x="151563" y="221897"/>
                    <a:pt x="145021" y="221897"/>
                  </a:cubicBezTo>
                  <a:cubicBezTo>
                    <a:pt x="138823" y="221897"/>
                    <a:pt x="132969" y="223217"/>
                    <a:pt x="126771" y="223561"/>
                  </a:cubicBezTo>
                  <a:cubicBezTo>
                    <a:pt x="120229" y="214436"/>
                    <a:pt x="113686" y="205254"/>
                    <a:pt x="106800" y="196129"/>
                  </a:cubicBezTo>
                  <a:lnTo>
                    <a:pt x="68292" y="146087"/>
                  </a:lnTo>
                  <a:lnTo>
                    <a:pt x="42123" y="115384"/>
                  </a:lnTo>
                  <a:lnTo>
                    <a:pt x="29727" y="115384"/>
                  </a:lnTo>
                  <a:lnTo>
                    <a:pt x="29727" y="155556"/>
                  </a:lnTo>
                  <a:lnTo>
                    <a:pt x="31047" y="223561"/>
                  </a:lnTo>
                  <a:cubicBezTo>
                    <a:pt x="26169" y="223217"/>
                    <a:pt x="20947" y="222586"/>
                    <a:pt x="16011" y="222586"/>
                  </a:cubicBezTo>
                  <a:cubicBezTo>
                    <a:pt x="10732" y="222586"/>
                    <a:pt x="5222" y="223217"/>
                    <a:pt x="0" y="223561"/>
                  </a:cubicBezTo>
                  <a:cubicBezTo>
                    <a:pt x="344" y="210821"/>
                    <a:pt x="1320" y="198425"/>
                    <a:pt x="1607" y="185685"/>
                  </a:cubicBezTo>
                  <a:lnTo>
                    <a:pt x="3214" y="71310"/>
                  </a:lnTo>
                  <a:lnTo>
                    <a:pt x="1263" y="7895"/>
                  </a:lnTo>
                  <a:lnTo>
                    <a:pt x="1263" y="33"/>
                  </a:lnTo>
                  <a:lnTo>
                    <a:pt x="26743" y="664"/>
                  </a:lnTo>
                  <a:close/>
                </a:path>
              </a:pathLst>
            </a:custGeom>
            <a:solidFill>
              <a:schemeClr val="bg2"/>
            </a:solidFill>
            <a:ln w="5720" cap="flat">
              <a:noFill/>
              <a:prstDash val="solid"/>
              <a:miter/>
            </a:ln>
          </p:spPr>
          <p:txBody>
            <a:bodyPr/>
            <a:lstStyle/>
            <a:p>
              <a:endParaRPr lang="cs-CZ" dirty="0"/>
            </a:p>
          </p:txBody>
        </p:sp>
        <p:sp>
          <p:nvSpPr>
            <p:cNvPr id="35" name="Volný tvar: obrazec 34">
              <a:extLst>
                <a:ext uri="{FF2B5EF4-FFF2-40B4-BE49-F238E27FC236}">
                  <a16:creationId xmlns:a16="http://schemas.microsoft.com/office/drawing/2014/main" id="{5C726AE3-9D87-2D16-A7B7-62CDCF22566B}"/>
                </a:ext>
              </a:extLst>
            </p:cNvPr>
            <p:cNvSpPr/>
            <p:nvPr/>
          </p:nvSpPr>
          <p:spPr>
            <a:xfrm>
              <a:off x="2842722" y="5510961"/>
              <a:ext cx="164762" cy="223413"/>
            </a:xfrm>
            <a:custGeom>
              <a:avLst/>
              <a:gdLst>
                <a:gd name="csX0" fmla="*/ 976 w 164762"/>
                <a:gd name="csY0" fmla="*/ 7518 h 223413"/>
                <a:gd name="csX1" fmla="*/ 344 w 164762"/>
                <a:gd name="csY1" fmla="*/ 0 h 223413"/>
                <a:gd name="csX2" fmla="*/ 4247 w 164762"/>
                <a:gd name="csY2" fmla="*/ 631 h 223413"/>
                <a:gd name="csX3" fmla="*/ 31047 w 164762"/>
                <a:gd name="csY3" fmla="*/ 0 h 223413"/>
                <a:gd name="csX4" fmla="*/ 30416 w 164762"/>
                <a:gd name="csY4" fmla="*/ 9469 h 223413"/>
                <a:gd name="csX5" fmla="*/ 28752 w 164762"/>
                <a:gd name="csY5" fmla="*/ 96126 h 223413"/>
                <a:gd name="csX6" fmla="*/ 29096 w 164762"/>
                <a:gd name="csY6" fmla="*/ 101635 h 223413"/>
                <a:gd name="csX7" fmla="*/ 32080 w 164762"/>
                <a:gd name="csY7" fmla="*/ 103586 h 223413"/>
                <a:gd name="csX8" fmla="*/ 41262 w 164762"/>
                <a:gd name="csY8" fmla="*/ 96757 h 223413"/>
                <a:gd name="csX9" fmla="*/ 54634 w 164762"/>
                <a:gd name="csY9" fmla="*/ 83672 h 223413"/>
                <a:gd name="csX10" fmla="*/ 70645 w 164762"/>
                <a:gd name="csY10" fmla="*/ 68005 h 223413"/>
                <a:gd name="csX11" fmla="*/ 134059 w 164762"/>
                <a:gd name="csY11" fmla="*/ 57 h 223413"/>
                <a:gd name="csX12" fmla="*/ 145824 w 164762"/>
                <a:gd name="csY12" fmla="*/ 689 h 223413"/>
                <a:gd name="csX13" fmla="*/ 159827 w 164762"/>
                <a:gd name="csY13" fmla="*/ 57 h 223413"/>
                <a:gd name="csX14" fmla="*/ 86657 w 164762"/>
                <a:gd name="csY14" fmla="*/ 71965 h 223413"/>
                <a:gd name="csX15" fmla="*/ 58823 w 164762"/>
                <a:gd name="csY15" fmla="*/ 100086 h 223413"/>
                <a:gd name="csX16" fmla="*/ 138306 w 164762"/>
                <a:gd name="csY16" fmla="*/ 190013 h 223413"/>
                <a:gd name="csX17" fmla="*/ 164762 w 164762"/>
                <a:gd name="csY17" fmla="*/ 221060 h 223413"/>
                <a:gd name="csX18" fmla="*/ 164762 w 164762"/>
                <a:gd name="csY18" fmla="*/ 223356 h 223413"/>
                <a:gd name="csX19" fmla="*/ 147431 w 164762"/>
                <a:gd name="csY19" fmla="*/ 221692 h 223413"/>
                <a:gd name="csX20" fmla="*/ 129124 w 164762"/>
                <a:gd name="csY20" fmla="*/ 223356 h 223413"/>
                <a:gd name="csX21" fmla="*/ 105882 w 164762"/>
                <a:gd name="csY21" fmla="*/ 194604 h 223413"/>
                <a:gd name="csX22" fmla="*/ 61807 w 164762"/>
                <a:gd name="csY22" fmla="*/ 141979 h 223413"/>
                <a:gd name="csX23" fmla="*/ 34663 w 164762"/>
                <a:gd name="csY23" fmla="*/ 111276 h 223413"/>
                <a:gd name="csX24" fmla="*/ 29096 w 164762"/>
                <a:gd name="csY24" fmla="*/ 110301 h 223413"/>
                <a:gd name="csX25" fmla="*/ 28752 w 164762"/>
                <a:gd name="csY25" fmla="*/ 114892 h 223413"/>
                <a:gd name="csX26" fmla="*/ 29096 w 164762"/>
                <a:gd name="csY26" fmla="*/ 149554 h 223413"/>
                <a:gd name="csX27" fmla="*/ 29096 w 164762"/>
                <a:gd name="csY27" fmla="*/ 182897 h 223413"/>
                <a:gd name="csX28" fmla="*/ 30416 w 164762"/>
                <a:gd name="csY28" fmla="*/ 215264 h 223413"/>
                <a:gd name="csX29" fmla="*/ 31047 w 164762"/>
                <a:gd name="csY29" fmla="*/ 223413 h 223413"/>
                <a:gd name="csX30" fmla="*/ 6198 w 164762"/>
                <a:gd name="csY30" fmla="*/ 223069 h 223413"/>
                <a:gd name="csX31" fmla="*/ 0 w 164762"/>
                <a:gd name="csY31" fmla="*/ 223413 h 223413"/>
                <a:gd name="csX32" fmla="*/ 631 w 164762"/>
                <a:gd name="csY32" fmla="*/ 214920 h 223413"/>
                <a:gd name="csX33" fmla="*/ 2583 w 164762"/>
                <a:gd name="csY33" fmla="*/ 157072 h 223413"/>
                <a:gd name="csX34" fmla="*/ 3271 w 164762"/>
                <a:gd name="csY34" fmla="*/ 111621 h 223413"/>
                <a:gd name="csX35" fmla="*/ 2583 w 164762"/>
                <a:gd name="csY35" fmla="*/ 68178 h 223413"/>
                <a:gd name="csX36" fmla="*/ 1607 w 164762"/>
                <a:gd name="csY36" fmla="*/ 37475 h 223413"/>
                <a:gd name="csX37" fmla="*/ 976 w 164762"/>
                <a:gd name="csY37" fmla="*/ 7690 h 22341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64762" h="223413">
                  <a:moveTo>
                    <a:pt x="976" y="7518"/>
                  </a:moveTo>
                  <a:lnTo>
                    <a:pt x="344" y="0"/>
                  </a:lnTo>
                  <a:cubicBezTo>
                    <a:pt x="1607" y="344"/>
                    <a:pt x="2927" y="344"/>
                    <a:pt x="4247" y="631"/>
                  </a:cubicBezTo>
                  <a:cubicBezTo>
                    <a:pt x="13085" y="2582"/>
                    <a:pt x="22209" y="1320"/>
                    <a:pt x="31047" y="0"/>
                  </a:cubicBezTo>
                  <a:cubicBezTo>
                    <a:pt x="30416" y="2927"/>
                    <a:pt x="30416" y="6255"/>
                    <a:pt x="30416" y="9469"/>
                  </a:cubicBezTo>
                  <a:lnTo>
                    <a:pt x="28752" y="96126"/>
                  </a:lnTo>
                  <a:cubicBezTo>
                    <a:pt x="28752" y="98077"/>
                    <a:pt x="29096" y="100028"/>
                    <a:pt x="29096" y="101635"/>
                  </a:cubicBezTo>
                  <a:cubicBezTo>
                    <a:pt x="29096" y="102611"/>
                    <a:pt x="31105" y="103931"/>
                    <a:pt x="32080" y="103586"/>
                  </a:cubicBezTo>
                  <a:cubicBezTo>
                    <a:pt x="32080" y="103931"/>
                    <a:pt x="38909" y="98708"/>
                    <a:pt x="41262" y="96757"/>
                  </a:cubicBezTo>
                  <a:cubicBezTo>
                    <a:pt x="45796" y="92453"/>
                    <a:pt x="50100" y="88263"/>
                    <a:pt x="54634" y="83672"/>
                  </a:cubicBezTo>
                  <a:lnTo>
                    <a:pt x="70645" y="68005"/>
                  </a:lnTo>
                  <a:lnTo>
                    <a:pt x="134059" y="57"/>
                  </a:lnTo>
                  <a:cubicBezTo>
                    <a:pt x="137962" y="402"/>
                    <a:pt x="141864" y="689"/>
                    <a:pt x="145824" y="689"/>
                  </a:cubicBezTo>
                  <a:cubicBezTo>
                    <a:pt x="150358" y="689"/>
                    <a:pt x="155293" y="57"/>
                    <a:pt x="159827" y="57"/>
                  </a:cubicBezTo>
                  <a:lnTo>
                    <a:pt x="86657" y="71965"/>
                  </a:lnTo>
                  <a:lnTo>
                    <a:pt x="58823" y="100086"/>
                  </a:lnTo>
                  <a:cubicBezTo>
                    <a:pt x="84992" y="130157"/>
                    <a:pt x="112137" y="159540"/>
                    <a:pt x="138306" y="190013"/>
                  </a:cubicBezTo>
                  <a:lnTo>
                    <a:pt x="164762" y="221060"/>
                  </a:lnTo>
                  <a:lnTo>
                    <a:pt x="164762" y="223356"/>
                  </a:lnTo>
                  <a:cubicBezTo>
                    <a:pt x="158851" y="223012"/>
                    <a:pt x="153342" y="221692"/>
                    <a:pt x="147431" y="221692"/>
                  </a:cubicBezTo>
                  <a:cubicBezTo>
                    <a:pt x="141233" y="221692"/>
                    <a:pt x="135322" y="223012"/>
                    <a:pt x="129124" y="223356"/>
                  </a:cubicBezTo>
                  <a:cubicBezTo>
                    <a:pt x="121319" y="213887"/>
                    <a:pt x="114088" y="204073"/>
                    <a:pt x="105882" y="194604"/>
                  </a:cubicBezTo>
                  <a:lnTo>
                    <a:pt x="61807" y="141979"/>
                  </a:lnTo>
                  <a:lnTo>
                    <a:pt x="34663" y="111276"/>
                  </a:lnTo>
                  <a:cubicBezTo>
                    <a:pt x="33056" y="109956"/>
                    <a:pt x="31105" y="108923"/>
                    <a:pt x="29096" y="110301"/>
                  </a:cubicBezTo>
                  <a:cubicBezTo>
                    <a:pt x="28752" y="111621"/>
                    <a:pt x="28752" y="113227"/>
                    <a:pt x="28752" y="114892"/>
                  </a:cubicBezTo>
                  <a:cubicBezTo>
                    <a:pt x="28752" y="126312"/>
                    <a:pt x="29096" y="138134"/>
                    <a:pt x="29096" y="149554"/>
                  </a:cubicBezTo>
                  <a:lnTo>
                    <a:pt x="29096" y="182897"/>
                  </a:lnTo>
                  <a:lnTo>
                    <a:pt x="30416" y="215264"/>
                  </a:lnTo>
                  <a:lnTo>
                    <a:pt x="31047" y="223413"/>
                  </a:lnTo>
                  <a:cubicBezTo>
                    <a:pt x="22554" y="221749"/>
                    <a:pt x="14691" y="222438"/>
                    <a:pt x="6198" y="223069"/>
                  </a:cubicBezTo>
                  <a:lnTo>
                    <a:pt x="0" y="223413"/>
                  </a:lnTo>
                  <a:cubicBezTo>
                    <a:pt x="402" y="220487"/>
                    <a:pt x="402" y="217847"/>
                    <a:pt x="631" y="214920"/>
                  </a:cubicBezTo>
                  <a:lnTo>
                    <a:pt x="2583" y="157072"/>
                  </a:lnTo>
                  <a:cubicBezTo>
                    <a:pt x="2927" y="142036"/>
                    <a:pt x="3271" y="126656"/>
                    <a:pt x="3271" y="111621"/>
                  </a:cubicBezTo>
                  <a:cubicBezTo>
                    <a:pt x="3271" y="96585"/>
                    <a:pt x="2927" y="82525"/>
                    <a:pt x="2583" y="68178"/>
                  </a:cubicBezTo>
                  <a:lnTo>
                    <a:pt x="1607" y="37475"/>
                  </a:lnTo>
                  <a:lnTo>
                    <a:pt x="976" y="7690"/>
                  </a:lnTo>
                </a:path>
              </a:pathLst>
            </a:custGeom>
            <a:solidFill>
              <a:schemeClr val="bg2"/>
            </a:solidFill>
            <a:ln w="5720" cap="flat">
              <a:noFill/>
              <a:prstDash val="solid"/>
              <a:miter/>
            </a:ln>
          </p:spPr>
          <p:txBody>
            <a:bodyPr/>
            <a:lstStyle/>
            <a:p>
              <a:endParaRPr lang="cs-CZ" dirty="0"/>
            </a:p>
          </p:txBody>
        </p:sp>
        <p:sp>
          <p:nvSpPr>
            <p:cNvPr id="36" name="Volný tvar: obrazec 35">
              <a:extLst>
                <a:ext uri="{FF2B5EF4-FFF2-40B4-BE49-F238E27FC236}">
                  <a16:creationId xmlns:a16="http://schemas.microsoft.com/office/drawing/2014/main" id="{621BDD34-FAC4-8F20-5C22-00C09D41F3FD}"/>
                </a:ext>
              </a:extLst>
            </p:cNvPr>
            <p:cNvSpPr/>
            <p:nvPr/>
          </p:nvSpPr>
          <p:spPr>
            <a:xfrm>
              <a:off x="1729903" y="5478480"/>
              <a:ext cx="264560" cy="264560"/>
            </a:xfrm>
            <a:custGeom>
              <a:avLst/>
              <a:gdLst>
                <a:gd name="csX0" fmla="*/ 45681 w 264560"/>
                <a:gd name="csY0" fmla="*/ 240630 h 264560"/>
                <a:gd name="csX1" fmla="*/ 116613 w 264560"/>
                <a:gd name="csY1" fmla="*/ 192022 h 264560"/>
                <a:gd name="csX2" fmla="*/ 141635 w 264560"/>
                <a:gd name="csY2" fmla="*/ 137445 h 264560"/>
                <a:gd name="csX3" fmla="*/ 169411 w 264560"/>
                <a:gd name="csY3" fmla="*/ 81147 h 264560"/>
                <a:gd name="csX4" fmla="*/ 240630 w 264560"/>
                <a:gd name="csY4" fmla="*/ 38795 h 264560"/>
                <a:gd name="csX5" fmla="*/ 240630 w 264560"/>
                <a:gd name="csY5" fmla="*/ 240572 h 264560"/>
                <a:gd name="csX6" fmla="*/ 45681 w 264560"/>
                <a:gd name="csY6" fmla="*/ 240572 h 264560"/>
                <a:gd name="csX7" fmla="*/ 209583 w 264560"/>
                <a:gd name="csY7" fmla="*/ 23874 h 264560"/>
                <a:gd name="csX8" fmla="*/ 151391 w 264560"/>
                <a:gd name="csY8" fmla="*/ 63357 h 264560"/>
                <a:gd name="csX9" fmla="*/ 117646 w 264560"/>
                <a:gd name="csY9" fmla="*/ 129124 h 264560"/>
                <a:gd name="csX10" fmla="*/ 96240 w 264560"/>
                <a:gd name="csY10" fmla="*/ 176929 h 264560"/>
                <a:gd name="csX11" fmla="*/ 23874 w 264560"/>
                <a:gd name="csY11" fmla="*/ 221118 h 264560"/>
                <a:gd name="csX12" fmla="*/ 23874 w 264560"/>
                <a:gd name="csY12" fmla="*/ 23874 h 264560"/>
                <a:gd name="csX13" fmla="*/ 209525 w 264560"/>
                <a:gd name="csY13" fmla="*/ 23874 h 264560"/>
                <a:gd name="csX14" fmla="*/ 0 w 264560"/>
                <a:gd name="csY14" fmla="*/ 264561 h 264560"/>
                <a:gd name="csX15" fmla="*/ 264561 w 264560"/>
                <a:gd name="csY15" fmla="*/ 264561 h 264560"/>
                <a:gd name="csX16" fmla="*/ 264561 w 264560"/>
                <a:gd name="csY16" fmla="*/ 0 h 264560"/>
                <a:gd name="csX17" fmla="*/ 0 w 264560"/>
                <a:gd name="csY17" fmla="*/ 0 h 264560"/>
                <a:gd name="csX18" fmla="*/ 0 w 264560"/>
                <a:gd name="csY18" fmla="*/ 264561 h 2645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264560" h="264560">
                  <a:moveTo>
                    <a:pt x="45681" y="240630"/>
                  </a:moveTo>
                  <a:cubicBezTo>
                    <a:pt x="71850" y="230931"/>
                    <a:pt x="99684" y="214862"/>
                    <a:pt x="116613" y="192022"/>
                  </a:cubicBezTo>
                  <a:cubicBezTo>
                    <a:pt x="127861" y="176871"/>
                    <a:pt x="134863" y="156843"/>
                    <a:pt x="141635" y="137445"/>
                  </a:cubicBezTo>
                  <a:cubicBezTo>
                    <a:pt x="149095" y="116097"/>
                    <a:pt x="156785" y="94002"/>
                    <a:pt x="169411" y="81147"/>
                  </a:cubicBezTo>
                  <a:cubicBezTo>
                    <a:pt x="193571" y="56700"/>
                    <a:pt x="225594" y="43845"/>
                    <a:pt x="240630" y="38795"/>
                  </a:cubicBezTo>
                  <a:lnTo>
                    <a:pt x="240630" y="240572"/>
                  </a:lnTo>
                  <a:lnTo>
                    <a:pt x="45681" y="240572"/>
                  </a:lnTo>
                  <a:moveTo>
                    <a:pt x="209583" y="23874"/>
                  </a:moveTo>
                  <a:cubicBezTo>
                    <a:pt x="191792" y="31965"/>
                    <a:pt x="169870" y="44648"/>
                    <a:pt x="151391" y="63357"/>
                  </a:cubicBezTo>
                  <a:cubicBezTo>
                    <a:pt x="134691" y="80286"/>
                    <a:pt x="126025" y="105078"/>
                    <a:pt x="117646" y="129124"/>
                  </a:cubicBezTo>
                  <a:cubicBezTo>
                    <a:pt x="111276" y="147546"/>
                    <a:pt x="105193" y="164877"/>
                    <a:pt x="96240" y="176929"/>
                  </a:cubicBezTo>
                  <a:cubicBezTo>
                    <a:pt x="79770" y="199081"/>
                    <a:pt x="48723" y="213944"/>
                    <a:pt x="23874" y="221118"/>
                  </a:cubicBezTo>
                  <a:lnTo>
                    <a:pt x="23874" y="23874"/>
                  </a:lnTo>
                  <a:lnTo>
                    <a:pt x="209525" y="23874"/>
                  </a:lnTo>
                  <a:close/>
                  <a:moveTo>
                    <a:pt x="0" y="264561"/>
                  </a:moveTo>
                  <a:lnTo>
                    <a:pt x="264561" y="264561"/>
                  </a:lnTo>
                  <a:lnTo>
                    <a:pt x="264561" y="0"/>
                  </a:lnTo>
                  <a:lnTo>
                    <a:pt x="0" y="0"/>
                  </a:lnTo>
                  <a:lnTo>
                    <a:pt x="0" y="264561"/>
                  </a:lnTo>
                  <a:close/>
                </a:path>
              </a:pathLst>
            </a:custGeom>
            <a:solidFill>
              <a:schemeClr val="tx2"/>
            </a:solidFill>
            <a:ln w="5720" cap="flat">
              <a:noFill/>
              <a:prstDash val="solid"/>
              <a:miter/>
            </a:ln>
          </p:spPr>
          <p:txBody>
            <a:bodyPr/>
            <a:lstStyle/>
            <a:p>
              <a:endParaRPr lang="cs-CZ" dirty="0"/>
            </a:p>
          </p:txBody>
        </p:sp>
      </p:grpSp>
      <p:pic>
        <p:nvPicPr>
          <p:cNvPr id="3" name="Obrázek 2">
            <a:extLst>
              <a:ext uri="{FF2B5EF4-FFF2-40B4-BE49-F238E27FC236}">
                <a16:creationId xmlns:a16="http://schemas.microsoft.com/office/drawing/2014/main" id="{F47C9487-A3D1-CB48-C873-1B66FF57A8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5195" y="408828"/>
            <a:ext cx="2127528" cy="721457"/>
          </a:xfrm>
          <a:prstGeom prst="rect">
            <a:avLst/>
          </a:prstGeom>
        </p:spPr>
      </p:pic>
    </p:spTree>
    <p:extLst>
      <p:ext uri="{BB962C8B-B14F-4D97-AF65-F5344CB8AC3E}">
        <p14:creationId xmlns:p14="http://schemas.microsoft.com/office/powerpoint/2010/main" val="335757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Nadpis 1">
            <a:extLst>
              <a:ext uri="{FF2B5EF4-FFF2-40B4-BE49-F238E27FC236}">
                <a16:creationId xmlns:a16="http://schemas.microsoft.com/office/drawing/2014/main" id="{10D67F15-9653-DCEE-D204-0904125AFED7}"/>
              </a:ext>
            </a:extLst>
          </p:cNvPr>
          <p:cNvSpPr txBox="1">
            <a:spLocks/>
          </p:cNvSpPr>
          <p:nvPr/>
        </p:nvSpPr>
        <p:spPr>
          <a:xfrm>
            <a:off x="838200" y="303378"/>
            <a:ext cx="10515600" cy="985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cs-CZ" sz="3200" b="1" dirty="0">
                <a:solidFill>
                  <a:srgbClr val="00B0F0"/>
                </a:solidFill>
              </a:rPr>
              <a:t>Parametry výzkumu</a:t>
            </a:r>
          </a:p>
        </p:txBody>
      </p:sp>
      <p:sp>
        <p:nvSpPr>
          <p:cNvPr id="2" name="Zástupný symbol pro číslo snímku 3">
            <a:extLst>
              <a:ext uri="{FF2B5EF4-FFF2-40B4-BE49-F238E27FC236}">
                <a16:creationId xmlns:a16="http://schemas.microsoft.com/office/drawing/2014/main" id="{CE9A4E04-E43F-1896-EEBF-94E2D28EEE3D}"/>
              </a:ext>
            </a:extLst>
          </p:cNvPr>
          <p:cNvSpPr>
            <a:spLocks noGrp="1"/>
          </p:cNvSpPr>
          <p:nvPr>
            <p:ph type="sldNum" sz="quarter" idx="12"/>
          </p:nvPr>
        </p:nvSpPr>
        <p:spPr>
          <a:xfrm>
            <a:off x="10558627" y="6467733"/>
            <a:ext cx="1362511" cy="258365"/>
          </a:xfrm>
        </p:spPr>
        <p:txBody>
          <a:bodyPr/>
          <a:lstStyle/>
          <a:p>
            <a:fld id="{8A7AA762-EA47-416E-9E23-A6910279B348}" type="slidenum">
              <a:rPr lang="cs-CZ" smtClean="0"/>
              <a:pPr/>
              <a:t>3</a:t>
            </a:fld>
            <a:endParaRPr lang="cs-CZ" dirty="0"/>
          </a:p>
        </p:txBody>
      </p:sp>
      <p:sp>
        <p:nvSpPr>
          <p:cNvPr id="5" name="Zástupný symbol pro obsah 1">
            <a:extLst>
              <a:ext uri="{FF2B5EF4-FFF2-40B4-BE49-F238E27FC236}">
                <a16:creationId xmlns:a16="http://schemas.microsoft.com/office/drawing/2014/main" id="{3ACDB3D1-03E3-20AB-0D16-82F746738881}"/>
              </a:ext>
            </a:extLst>
          </p:cNvPr>
          <p:cNvSpPr>
            <a:spLocks noGrp="1"/>
          </p:cNvSpPr>
          <p:nvPr>
            <p:ph sz="half" idx="1"/>
          </p:nvPr>
        </p:nvSpPr>
        <p:spPr>
          <a:xfrm>
            <a:off x="838200" y="1479154"/>
            <a:ext cx="5150667" cy="4877196"/>
          </a:xfrm>
        </p:spPr>
        <p:txBody>
          <a:bodyPr/>
          <a:lstStyle/>
          <a:p>
            <a:pPr marL="630238" algn="l">
              <a:lnSpc>
                <a:spcPct val="150000"/>
              </a:lnSpc>
              <a:spcBef>
                <a:spcPts val="0"/>
              </a:spcBef>
            </a:pPr>
            <a:r>
              <a:rPr lang="cs-CZ" sz="1100" b="1" dirty="0"/>
              <a:t>Cíl výzkumu</a:t>
            </a:r>
          </a:p>
          <a:p>
            <a:pPr marL="630238" lvl="1" indent="0" algn="l">
              <a:lnSpc>
                <a:spcPct val="150000"/>
              </a:lnSpc>
              <a:spcBef>
                <a:spcPts val="0"/>
              </a:spcBef>
              <a:buNone/>
            </a:pPr>
            <a:r>
              <a:rPr lang="cs-CZ" sz="1100" dirty="0"/>
              <a:t>Zjišťování názorů dětí na různá témata: dění v jejich okolí, pocit štěstí, spokojenost a psychická pohoda, vztahy v rodině, fungování domácnosti, navštěvování kroužků, sociální sítě, důvěra v instituce, vnímání České republiky</a:t>
            </a:r>
          </a:p>
          <a:p>
            <a:pPr marL="630238" lvl="1" indent="0" algn="l">
              <a:lnSpc>
                <a:spcPct val="150000"/>
              </a:lnSpc>
              <a:spcBef>
                <a:spcPts val="0"/>
              </a:spcBef>
              <a:buNone/>
            </a:pPr>
            <a:r>
              <a:rPr lang="cs-CZ" sz="1100" dirty="0"/>
              <a:t>U vybraných otázek srovnání s minulými výzkumy (časové řady)</a:t>
            </a:r>
          </a:p>
          <a:p>
            <a:pPr marL="630238" lvl="1" indent="0" algn="l">
              <a:lnSpc>
                <a:spcPct val="150000"/>
              </a:lnSpc>
              <a:spcBef>
                <a:spcPts val="0"/>
              </a:spcBef>
              <a:buNone/>
            </a:pPr>
            <a:endParaRPr lang="cs-CZ" sz="1100" dirty="0"/>
          </a:p>
          <a:p>
            <a:pPr marL="630238" algn="l">
              <a:lnSpc>
                <a:spcPct val="150000"/>
              </a:lnSpc>
              <a:spcBef>
                <a:spcPts val="0"/>
              </a:spcBef>
            </a:pPr>
            <a:r>
              <a:rPr lang="cs-CZ" sz="1100" b="1" dirty="0"/>
              <a:t>Cílová skupina</a:t>
            </a:r>
          </a:p>
          <a:p>
            <a:pPr marL="630238" lvl="1" indent="0" algn="l">
              <a:lnSpc>
                <a:spcPct val="150000"/>
              </a:lnSpc>
              <a:spcBef>
                <a:spcPts val="0"/>
              </a:spcBef>
              <a:buNone/>
            </a:pPr>
            <a:r>
              <a:rPr lang="cs-CZ" sz="1100" b="1" dirty="0"/>
              <a:t>ČR, děti a dospívající ve věku 9–17 let</a:t>
            </a:r>
          </a:p>
          <a:p>
            <a:pPr marL="630238" algn="l">
              <a:lnSpc>
                <a:spcPct val="150000"/>
              </a:lnSpc>
              <a:spcBef>
                <a:spcPts val="0"/>
              </a:spcBef>
            </a:pPr>
            <a:r>
              <a:rPr lang="cs-CZ" sz="1100" dirty="0"/>
              <a:t>Reprezentativní vzorek podle pohlaví, věku, kraje, velikosti obce bydliště, dosaženého vzdělání rodičů a počtu členů domácnosti</a:t>
            </a:r>
            <a:br>
              <a:rPr lang="cs-CZ" sz="1100" dirty="0"/>
            </a:br>
            <a:endParaRPr lang="cs-CZ" sz="1100" dirty="0"/>
          </a:p>
          <a:p>
            <a:pPr marL="630238" algn="l">
              <a:lnSpc>
                <a:spcPct val="150000"/>
              </a:lnSpc>
              <a:spcBef>
                <a:spcPts val="0"/>
              </a:spcBef>
            </a:pPr>
            <a:r>
              <a:rPr lang="cs-CZ" sz="1100" b="1" dirty="0"/>
              <a:t>Detaily dotazníkového šetření</a:t>
            </a:r>
          </a:p>
          <a:p>
            <a:pPr marL="630238" lvl="1" indent="0" algn="l">
              <a:lnSpc>
                <a:spcPct val="150000"/>
              </a:lnSpc>
              <a:spcBef>
                <a:spcPts val="0"/>
              </a:spcBef>
              <a:buNone/>
            </a:pPr>
            <a:r>
              <a:rPr lang="cs-CZ" sz="1100" dirty="0"/>
              <a:t>Metodika: kombinace CAWI (online) a PAPI (v terénu) dotazování</a:t>
            </a:r>
          </a:p>
          <a:p>
            <a:pPr marL="630238" lvl="1" indent="0" algn="l">
              <a:lnSpc>
                <a:spcPct val="150000"/>
              </a:lnSpc>
              <a:spcBef>
                <a:spcPts val="0"/>
              </a:spcBef>
              <a:buNone/>
            </a:pPr>
            <a:r>
              <a:rPr lang="cs-CZ" sz="1100" dirty="0"/>
              <a:t>Velikost vzorku: </a:t>
            </a:r>
            <a:r>
              <a:rPr lang="cs-CZ" sz="1100" b="1" dirty="0"/>
              <a:t>1012 respondentů</a:t>
            </a:r>
          </a:p>
          <a:p>
            <a:pPr marL="630238" lvl="1" indent="0" algn="l">
              <a:lnSpc>
                <a:spcPct val="150000"/>
              </a:lnSpc>
              <a:spcBef>
                <a:spcPts val="0"/>
              </a:spcBef>
              <a:buNone/>
            </a:pPr>
            <a:r>
              <a:rPr lang="cs-CZ" sz="1100" dirty="0"/>
              <a:t>Termín sběru dat: </a:t>
            </a:r>
            <a:r>
              <a:rPr lang="cs-CZ" sz="1100" b="1" dirty="0"/>
              <a:t>14. 4. – 7. 5. 2026</a:t>
            </a:r>
          </a:p>
          <a:p>
            <a:pPr marL="630238" lvl="1" indent="0" algn="l">
              <a:lnSpc>
                <a:spcPct val="150000"/>
              </a:lnSpc>
              <a:spcBef>
                <a:spcPts val="0"/>
              </a:spcBef>
              <a:buNone/>
            </a:pPr>
            <a:r>
              <a:rPr lang="cs-CZ" sz="1100" dirty="0"/>
              <a:t>Výběr: kvótní</a:t>
            </a:r>
          </a:p>
          <a:p>
            <a:pPr marL="630238" lvl="1" indent="0" algn="l">
              <a:lnSpc>
                <a:spcPct val="150000"/>
              </a:lnSpc>
              <a:spcBef>
                <a:spcPts val="0"/>
              </a:spcBef>
              <a:buNone/>
            </a:pPr>
            <a:r>
              <a:rPr lang="cs-CZ" sz="1100" dirty="0"/>
              <a:t>Data: nevážená</a:t>
            </a:r>
          </a:p>
        </p:txBody>
      </p:sp>
      <p:sp>
        <p:nvSpPr>
          <p:cNvPr id="8" name="Freeform 500">
            <a:extLst>
              <a:ext uri="{FF2B5EF4-FFF2-40B4-BE49-F238E27FC236}">
                <a16:creationId xmlns:a16="http://schemas.microsoft.com/office/drawing/2014/main" id="{93ECF34C-10F3-9E43-1313-A7C0E41893CB}"/>
              </a:ext>
            </a:extLst>
          </p:cNvPr>
          <p:cNvSpPr>
            <a:spLocks noChangeAspect="1" noEditPoints="1"/>
          </p:cNvSpPr>
          <p:nvPr/>
        </p:nvSpPr>
        <p:spPr bwMode="auto">
          <a:xfrm>
            <a:off x="704444" y="3391115"/>
            <a:ext cx="635000" cy="529415"/>
          </a:xfrm>
          <a:custGeom>
            <a:avLst/>
            <a:gdLst>
              <a:gd name="T0" fmla="*/ 1280 w 5120"/>
              <a:gd name="T1" fmla="*/ 2128 h 4256"/>
              <a:gd name="T2" fmla="*/ 2128 w 5120"/>
              <a:gd name="T3" fmla="*/ 2976 h 4256"/>
              <a:gd name="T4" fmla="*/ 2944 w 5120"/>
              <a:gd name="T5" fmla="*/ 2400 h 4256"/>
              <a:gd name="T6" fmla="*/ 3408 w 5120"/>
              <a:gd name="T7" fmla="*/ 2128 h 4256"/>
              <a:gd name="T8" fmla="*/ 3408 w 5120"/>
              <a:gd name="T9" fmla="*/ 2128 h 4256"/>
              <a:gd name="T10" fmla="*/ 2128 w 5120"/>
              <a:gd name="T11" fmla="*/ 3408 h 4256"/>
              <a:gd name="T12" fmla="*/ 848 w 5120"/>
              <a:gd name="T13" fmla="*/ 2128 h 4256"/>
              <a:gd name="T14" fmla="*/ 2128 w 5120"/>
              <a:gd name="T15" fmla="*/ 848 h 4256"/>
              <a:gd name="T16" fmla="*/ 2768 w 5120"/>
              <a:gd name="T17" fmla="*/ 1024 h 4256"/>
              <a:gd name="T18" fmla="*/ 2304 w 5120"/>
              <a:gd name="T19" fmla="*/ 1296 h 4256"/>
              <a:gd name="T20" fmla="*/ 2128 w 5120"/>
              <a:gd name="T21" fmla="*/ 1280 h 4256"/>
              <a:gd name="T22" fmla="*/ 1280 w 5120"/>
              <a:gd name="T23" fmla="*/ 2128 h 4256"/>
              <a:gd name="T24" fmla="*/ 2128 w 5120"/>
              <a:gd name="T25" fmla="*/ 1696 h 4256"/>
              <a:gd name="T26" fmla="*/ 1712 w 5120"/>
              <a:gd name="T27" fmla="*/ 2128 h 4256"/>
              <a:gd name="T28" fmla="*/ 2128 w 5120"/>
              <a:gd name="T29" fmla="*/ 2560 h 4256"/>
              <a:gd name="T30" fmla="*/ 2560 w 5120"/>
              <a:gd name="T31" fmla="*/ 2128 h 4256"/>
              <a:gd name="T32" fmla="*/ 2560 w 5120"/>
              <a:gd name="T33" fmla="*/ 2128 h 4256"/>
              <a:gd name="T34" fmla="*/ 3280 w 5120"/>
              <a:gd name="T35" fmla="*/ 1712 h 4256"/>
              <a:gd name="T36" fmla="*/ 4064 w 5120"/>
              <a:gd name="T37" fmla="*/ 1744 h 4256"/>
              <a:gd name="T38" fmla="*/ 5120 w 5120"/>
              <a:gd name="T39" fmla="*/ 1136 h 4256"/>
              <a:gd name="T40" fmla="*/ 4448 w 5120"/>
              <a:gd name="T41" fmla="*/ 800 h 4256"/>
              <a:gd name="T42" fmla="*/ 4480 w 5120"/>
              <a:gd name="T43" fmla="*/ 16 h 4256"/>
              <a:gd name="T44" fmla="*/ 3424 w 5120"/>
              <a:gd name="T45" fmla="*/ 640 h 4256"/>
              <a:gd name="T46" fmla="*/ 3056 w 5120"/>
              <a:gd name="T47" fmla="*/ 1344 h 4256"/>
              <a:gd name="T48" fmla="*/ 2336 w 5120"/>
              <a:gd name="T49" fmla="*/ 1760 h 4256"/>
              <a:gd name="T50" fmla="*/ 2128 w 5120"/>
              <a:gd name="T51" fmla="*/ 1696 h 4256"/>
              <a:gd name="T52" fmla="*/ 3840 w 5120"/>
              <a:gd name="T53" fmla="*/ 2112 h 4256"/>
              <a:gd name="T54" fmla="*/ 3840 w 5120"/>
              <a:gd name="T55" fmla="*/ 2128 h 4256"/>
              <a:gd name="T56" fmla="*/ 2128 w 5120"/>
              <a:gd name="T57" fmla="*/ 3840 h 4256"/>
              <a:gd name="T58" fmla="*/ 432 w 5120"/>
              <a:gd name="T59" fmla="*/ 2128 h 4256"/>
              <a:gd name="T60" fmla="*/ 2128 w 5120"/>
              <a:gd name="T61" fmla="*/ 416 h 4256"/>
              <a:gd name="T62" fmla="*/ 2992 w 5120"/>
              <a:gd name="T63" fmla="*/ 656 h 4256"/>
              <a:gd name="T64" fmla="*/ 3024 w 5120"/>
              <a:gd name="T65" fmla="*/ 192 h 4256"/>
              <a:gd name="T66" fmla="*/ 2128 w 5120"/>
              <a:gd name="T67" fmla="*/ 0 h 4256"/>
              <a:gd name="T68" fmla="*/ 0 w 5120"/>
              <a:gd name="T69" fmla="*/ 2128 h 4256"/>
              <a:gd name="T70" fmla="*/ 2128 w 5120"/>
              <a:gd name="T71" fmla="*/ 4256 h 4256"/>
              <a:gd name="T72" fmla="*/ 4256 w 5120"/>
              <a:gd name="T73" fmla="*/ 2304 h 4256"/>
              <a:gd name="T74" fmla="*/ 3840 w 5120"/>
              <a:gd name="T75" fmla="*/ 2112 h 4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0" h="4256">
                <a:moveTo>
                  <a:pt x="1280" y="2128"/>
                </a:moveTo>
                <a:cubicBezTo>
                  <a:pt x="1280" y="2592"/>
                  <a:pt x="1664" y="2976"/>
                  <a:pt x="2128" y="2976"/>
                </a:cubicBezTo>
                <a:cubicBezTo>
                  <a:pt x="2512" y="2976"/>
                  <a:pt x="2832" y="2736"/>
                  <a:pt x="2944" y="2400"/>
                </a:cubicBezTo>
                <a:lnTo>
                  <a:pt x="3408" y="2128"/>
                </a:lnTo>
                <a:lnTo>
                  <a:pt x="3408" y="2128"/>
                </a:lnTo>
                <a:cubicBezTo>
                  <a:pt x="3408" y="2832"/>
                  <a:pt x="2848" y="3408"/>
                  <a:pt x="2128" y="3408"/>
                </a:cubicBezTo>
                <a:cubicBezTo>
                  <a:pt x="1424" y="3408"/>
                  <a:pt x="848" y="2832"/>
                  <a:pt x="848" y="2128"/>
                </a:cubicBezTo>
                <a:cubicBezTo>
                  <a:pt x="848" y="1424"/>
                  <a:pt x="1424" y="848"/>
                  <a:pt x="2128" y="848"/>
                </a:cubicBezTo>
                <a:cubicBezTo>
                  <a:pt x="2368" y="848"/>
                  <a:pt x="2576" y="912"/>
                  <a:pt x="2768" y="1024"/>
                </a:cubicBezTo>
                <a:lnTo>
                  <a:pt x="2304" y="1296"/>
                </a:lnTo>
                <a:cubicBezTo>
                  <a:pt x="2240" y="1280"/>
                  <a:pt x="2192" y="1280"/>
                  <a:pt x="2128" y="1280"/>
                </a:cubicBezTo>
                <a:cubicBezTo>
                  <a:pt x="1664" y="1280"/>
                  <a:pt x="1280" y="1664"/>
                  <a:pt x="1280" y="2128"/>
                </a:cubicBezTo>
                <a:close/>
                <a:moveTo>
                  <a:pt x="2128" y="1696"/>
                </a:moveTo>
                <a:cubicBezTo>
                  <a:pt x="1904" y="1696"/>
                  <a:pt x="1712" y="1888"/>
                  <a:pt x="1712" y="2128"/>
                </a:cubicBezTo>
                <a:cubicBezTo>
                  <a:pt x="1712" y="2368"/>
                  <a:pt x="1904" y="2560"/>
                  <a:pt x="2128" y="2560"/>
                </a:cubicBezTo>
                <a:cubicBezTo>
                  <a:pt x="2368" y="2560"/>
                  <a:pt x="2560" y="2368"/>
                  <a:pt x="2560" y="2128"/>
                </a:cubicBezTo>
                <a:lnTo>
                  <a:pt x="2560" y="2128"/>
                </a:lnTo>
                <a:lnTo>
                  <a:pt x="3280" y="1712"/>
                </a:lnTo>
                <a:cubicBezTo>
                  <a:pt x="3488" y="1584"/>
                  <a:pt x="3856" y="1632"/>
                  <a:pt x="4064" y="1744"/>
                </a:cubicBezTo>
                <a:lnTo>
                  <a:pt x="5120" y="1136"/>
                </a:lnTo>
                <a:lnTo>
                  <a:pt x="4448" y="800"/>
                </a:lnTo>
                <a:lnTo>
                  <a:pt x="4480" y="16"/>
                </a:lnTo>
                <a:lnTo>
                  <a:pt x="3424" y="640"/>
                </a:lnTo>
                <a:cubicBezTo>
                  <a:pt x="3408" y="880"/>
                  <a:pt x="3264" y="1216"/>
                  <a:pt x="3056" y="1344"/>
                </a:cubicBezTo>
                <a:lnTo>
                  <a:pt x="2336" y="1760"/>
                </a:lnTo>
                <a:cubicBezTo>
                  <a:pt x="2288" y="1728"/>
                  <a:pt x="2208" y="1696"/>
                  <a:pt x="2128" y="1696"/>
                </a:cubicBezTo>
                <a:close/>
                <a:moveTo>
                  <a:pt x="3840" y="2112"/>
                </a:moveTo>
                <a:lnTo>
                  <a:pt x="3840" y="2128"/>
                </a:lnTo>
                <a:cubicBezTo>
                  <a:pt x="3840" y="3072"/>
                  <a:pt x="3072" y="3840"/>
                  <a:pt x="2128" y="3840"/>
                </a:cubicBezTo>
                <a:cubicBezTo>
                  <a:pt x="1200" y="3840"/>
                  <a:pt x="432" y="3072"/>
                  <a:pt x="432" y="2128"/>
                </a:cubicBezTo>
                <a:cubicBezTo>
                  <a:pt x="432" y="1184"/>
                  <a:pt x="1200" y="416"/>
                  <a:pt x="2128" y="416"/>
                </a:cubicBezTo>
                <a:cubicBezTo>
                  <a:pt x="2448" y="416"/>
                  <a:pt x="2736" y="512"/>
                  <a:pt x="2992" y="656"/>
                </a:cubicBezTo>
                <a:cubicBezTo>
                  <a:pt x="3072" y="528"/>
                  <a:pt x="3088" y="336"/>
                  <a:pt x="3024" y="192"/>
                </a:cubicBezTo>
                <a:cubicBezTo>
                  <a:pt x="2752" y="64"/>
                  <a:pt x="2448" y="0"/>
                  <a:pt x="2128" y="0"/>
                </a:cubicBezTo>
                <a:cubicBezTo>
                  <a:pt x="960" y="0"/>
                  <a:pt x="0" y="944"/>
                  <a:pt x="0" y="2128"/>
                </a:cubicBezTo>
                <a:cubicBezTo>
                  <a:pt x="0" y="3312"/>
                  <a:pt x="960" y="4256"/>
                  <a:pt x="2128" y="4256"/>
                </a:cubicBezTo>
                <a:cubicBezTo>
                  <a:pt x="3248" y="4256"/>
                  <a:pt x="4160" y="3408"/>
                  <a:pt x="4256" y="2304"/>
                </a:cubicBezTo>
                <a:cubicBezTo>
                  <a:pt x="4192" y="2208"/>
                  <a:pt x="4032" y="2080"/>
                  <a:pt x="3840" y="2112"/>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11" name="Freeform 94">
            <a:extLst>
              <a:ext uri="{FF2B5EF4-FFF2-40B4-BE49-F238E27FC236}">
                <a16:creationId xmlns:a16="http://schemas.microsoft.com/office/drawing/2014/main" id="{F65D6EF7-F56B-E137-5C5D-341C813419F6}"/>
              </a:ext>
            </a:extLst>
          </p:cNvPr>
          <p:cNvSpPr>
            <a:spLocks noChangeAspect="1" noEditPoints="1"/>
          </p:cNvSpPr>
          <p:nvPr/>
        </p:nvSpPr>
        <p:spPr bwMode="auto">
          <a:xfrm>
            <a:off x="704444" y="4655768"/>
            <a:ext cx="635000" cy="580993"/>
          </a:xfrm>
          <a:custGeom>
            <a:avLst/>
            <a:gdLst>
              <a:gd name="T0" fmla="*/ 233 w 320"/>
              <a:gd name="T1" fmla="*/ 153 h 293"/>
              <a:gd name="T2" fmla="*/ 300 w 320"/>
              <a:gd name="T3" fmla="*/ 206 h 293"/>
              <a:gd name="T4" fmla="*/ 285 w 320"/>
              <a:gd name="T5" fmla="*/ 240 h 293"/>
              <a:gd name="T6" fmla="*/ 287 w 320"/>
              <a:gd name="T7" fmla="*/ 264 h 293"/>
              <a:gd name="T8" fmla="*/ 265 w 320"/>
              <a:gd name="T9" fmla="*/ 254 h 293"/>
              <a:gd name="T10" fmla="*/ 232 w 320"/>
              <a:gd name="T11" fmla="*/ 259 h 293"/>
              <a:gd name="T12" fmla="*/ 165 w 320"/>
              <a:gd name="T13" fmla="*/ 206 h 293"/>
              <a:gd name="T14" fmla="*/ 233 w 320"/>
              <a:gd name="T15" fmla="*/ 153 h 293"/>
              <a:gd name="T16" fmla="*/ 233 w 320"/>
              <a:gd name="T17" fmla="*/ 133 h 293"/>
              <a:gd name="T18" fmla="*/ 145 w 320"/>
              <a:gd name="T19" fmla="*/ 206 h 293"/>
              <a:gd name="T20" fmla="*/ 232 w 320"/>
              <a:gd name="T21" fmla="*/ 279 h 293"/>
              <a:gd name="T22" fmla="*/ 262 w 320"/>
              <a:gd name="T23" fmla="*/ 275 h 293"/>
              <a:gd name="T24" fmla="*/ 320 w 320"/>
              <a:gd name="T25" fmla="*/ 293 h 293"/>
              <a:gd name="T26" fmla="*/ 305 w 320"/>
              <a:gd name="T27" fmla="*/ 247 h 293"/>
              <a:gd name="T28" fmla="*/ 320 w 320"/>
              <a:gd name="T29" fmla="*/ 206 h 293"/>
              <a:gd name="T30" fmla="*/ 233 w 320"/>
              <a:gd name="T31" fmla="*/ 133 h 293"/>
              <a:gd name="T32" fmla="*/ 120 w 320"/>
              <a:gd name="T33" fmla="*/ 195 h 293"/>
              <a:gd name="T34" fmla="*/ 85 w 320"/>
              <a:gd name="T35" fmla="*/ 188 h 293"/>
              <a:gd name="T36" fmla="*/ 45 w 320"/>
              <a:gd name="T37" fmla="*/ 206 h 293"/>
              <a:gd name="T38" fmla="*/ 49 w 320"/>
              <a:gd name="T39" fmla="*/ 164 h 293"/>
              <a:gd name="T40" fmla="*/ 27 w 320"/>
              <a:gd name="T41" fmla="*/ 111 h 293"/>
              <a:gd name="T42" fmla="*/ 133 w 320"/>
              <a:gd name="T43" fmla="*/ 27 h 293"/>
              <a:gd name="T44" fmla="*/ 240 w 320"/>
              <a:gd name="T45" fmla="*/ 107 h 293"/>
              <a:gd name="T46" fmla="*/ 267 w 320"/>
              <a:gd name="T47" fmla="*/ 111 h 293"/>
              <a:gd name="T48" fmla="*/ 133 w 320"/>
              <a:gd name="T49" fmla="*/ 0 h 293"/>
              <a:gd name="T50" fmla="*/ 0 w 320"/>
              <a:gd name="T51" fmla="*/ 111 h 293"/>
              <a:gd name="T52" fmla="*/ 23 w 320"/>
              <a:gd name="T53" fmla="*/ 174 h 293"/>
              <a:gd name="T54" fmla="*/ 1 w 320"/>
              <a:gd name="T55" fmla="*/ 245 h 293"/>
              <a:gd name="T56" fmla="*/ 89 w 320"/>
              <a:gd name="T57" fmla="*/ 217 h 293"/>
              <a:gd name="T58" fmla="*/ 120 w 320"/>
              <a:gd name="T59" fmla="*/ 222 h 293"/>
              <a:gd name="T60" fmla="*/ 120 w 320"/>
              <a:gd name="T61" fmla="*/ 195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0" h="293">
                <a:moveTo>
                  <a:pt x="233" y="153"/>
                </a:moveTo>
                <a:cubicBezTo>
                  <a:pt x="270" y="153"/>
                  <a:pt x="300" y="177"/>
                  <a:pt x="300" y="206"/>
                </a:cubicBezTo>
                <a:cubicBezTo>
                  <a:pt x="300" y="221"/>
                  <a:pt x="294" y="229"/>
                  <a:pt x="285" y="240"/>
                </a:cubicBezTo>
                <a:cubicBezTo>
                  <a:pt x="285" y="249"/>
                  <a:pt x="285" y="254"/>
                  <a:pt x="287" y="264"/>
                </a:cubicBezTo>
                <a:cubicBezTo>
                  <a:pt x="275" y="260"/>
                  <a:pt x="274" y="259"/>
                  <a:pt x="265" y="254"/>
                </a:cubicBezTo>
                <a:cubicBezTo>
                  <a:pt x="253" y="256"/>
                  <a:pt x="245" y="259"/>
                  <a:pt x="232" y="259"/>
                </a:cubicBezTo>
                <a:cubicBezTo>
                  <a:pt x="191" y="259"/>
                  <a:pt x="165" y="231"/>
                  <a:pt x="165" y="206"/>
                </a:cubicBezTo>
                <a:cubicBezTo>
                  <a:pt x="165" y="177"/>
                  <a:pt x="196" y="153"/>
                  <a:pt x="233" y="153"/>
                </a:cubicBezTo>
                <a:close/>
                <a:moveTo>
                  <a:pt x="233" y="133"/>
                </a:moveTo>
                <a:cubicBezTo>
                  <a:pt x="187" y="133"/>
                  <a:pt x="145" y="164"/>
                  <a:pt x="145" y="206"/>
                </a:cubicBezTo>
                <a:cubicBezTo>
                  <a:pt x="145" y="243"/>
                  <a:pt x="181" y="279"/>
                  <a:pt x="232" y="279"/>
                </a:cubicBezTo>
                <a:cubicBezTo>
                  <a:pt x="241" y="279"/>
                  <a:pt x="251" y="277"/>
                  <a:pt x="262" y="275"/>
                </a:cubicBezTo>
                <a:cubicBezTo>
                  <a:pt x="274" y="282"/>
                  <a:pt x="301" y="290"/>
                  <a:pt x="320" y="293"/>
                </a:cubicBezTo>
                <a:cubicBezTo>
                  <a:pt x="313" y="279"/>
                  <a:pt x="305" y="260"/>
                  <a:pt x="305" y="247"/>
                </a:cubicBezTo>
                <a:cubicBezTo>
                  <a:pt x="315" y="236"/>
                  <a:pt x="320" y="221"/>
                  <a:pt x="320" y="206"/>
                </a:cubicBezTo>
                <a:cubicBezTo>
                  <a:pt x="320" y="164"/>
                  <a:pt x="279" y="133"/>
                  <a:pt x="233" y="133"/>
                </a:cubicBezTo>
                <a:close/>
                <a:moveTo>
                  <a:pt x="120" y="195"/>
                </a:moveTo>
                <a:cubicBezTo>
                  <a:pt x="104" y="193"/>
                  <a:pt x="98" y="191"/>
                  <a:pt x="85" y="188"/>
                </a:cubicBezTo>
                <a:cubicBezTo>
                  <a:pt x="72" y="196"/>
                  <a:pt x="68" y="199"/>
                  <a:pt x="45" y="206"/>
                </a:cubicBezTo>
                <a:cubicBezTo>
                  <a:pt x="50" y="186"/>
                  <a:pt x="50" y="177"/>
                  <a:pt x="49" y="164"/>
                </a:cubicBezTo>
                <a:cubicBezTo>
                  <a:pt x="38" y="151"/>
                  <a:pt x="27" y="136"/>
                  <a:pt x="27" y="111"/>
                </a:cubicBezTo>
                <a:cubicBezTo>
                  <a:pt x="27" y="65"/>
                  <a:pt x="75" y="27"/>
                  <a:pt x="133" y="27"/>
                </a:cubicBezTo>
                <a:cubicBezTo>
                  <a:pt x="190" y="27"/>
                  <a:pt x="237" y="62"/>
                  <a:pt x="240" y="107"/>
                </a:cubicBezTo>
                <a:cubicBezTo>
                  <a:pt x="249" y="107"/>
                  <a:pt x="258" y="109"/>
                  <a:pt x="267" y="111"/>
                </a:cubicBezTo>
                <a:cubicBezTo>
                  <a:pt x="266" y="47"/>
                  <a:pt x="203" y="0"/>
                  <a:pt x="133" y="0"/>
                </a:cubicBezTo>
                <a:cubicBezTo>
                  <a:pt x="63" y="0"/>
                  <a:pt x="0" y="47"/>
                  <a:pt x="0" y="111"/>
                </a:cubicBezTo>
                <a:cubicBezTo>
                  <a:pt x="0" y="134"/>
                  <a:pt x="8" y="157"/>
                  <a:pt x="23" y="174"/>
                </a:cubicBezTo>
                <a:cubicBezTo>
                  <a:pt x="23" y="194"/>
                  <a:pt x="11" y="224"/>
                  <a:pt x="1" y="245"/>
                </a:cubicBezTo>
                <a:cubicBezTo>
                  <a:pt x="29" y="240"/>
                  <a:pt x="71" y="228"/>
                  <a:pt x="89" y="217"/>
                </a:cubicBezTo>
                <a:cubicBezTo>
                  <a:pt x="100" y="219"/>
                  <a:pt x="110" y="221"/>
                  <a:pt x="120" y="222"/>
                </a:cubicBezTo>
                <a:cubicBezTo>
                  <a:pt x="119" y="212"/>
                  <a:pt x="118" y="204"/>
                  <a:pt x="120" y="195"/>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dirty="0"/>
          </a:p>
        </p:txBody>
      </p:sp>
      <p:sp>
        <p:nvSpPr>
          <p:cNvPr id="12" name="Freeform 201">
            <a:extLst>
              <a:ext uri="{FF2B5EF4-FFF2-40B4-BE49-F238E27FC236}">
                <a16:creationId xmlns:a16="http://schemas.microsoft.com/office/drawing/2014/main" id="{912ECEC7-B1C5-0ABD-A9AC-C3092008BF7A}"/>
              </a:ext>
            </a:extLst>
          </p:cNvPr>
          <p:cNvSpPr>
            <a:spLocks noChangeAspect="1" noEditPoints="1"/>
          </p:cNvSpPr>
          <p:nvPr/>
        </p:nvSpPr>
        <p:spPr bwMode="auto">
          <a:xfrm>
            <a:off x="703079" y="1607022"/>
            <a:ext cx="635000" cy="635000"/>
          </a:xfrm>
          <a:custGeom>
            <a:avLst/>
            <a:gdLst>
              <a:gd name="T0" fmla="*/ 160 w 320"/>
              <a:gd name="T1" fmla="*/ 27 h 320"/>
              <a:gd name="T2" fmla="*/ 293 w 320"/>
              <a:gd name="T3" fmla="*/ 160 h 320"/>
              <a:gd name="T4" fmla="*/ 160 w 320"/>
              <a:gd name="T5" fmla="*/ 293 h 320"/>
              <a:gd name="T6" fmla="*/ 27 w 320"/>
              <a:gd name="T7" fmla="*/ 160 h 320"/>
              <a:gd name="T8" fmla="*/ 160 w 320"/>
              <a:gd name="T9" fmla="*/ 27 h 320"/>
              <a:gd name="T10" fmla="*/ 160 w 320"/>
              <a:gd name="T11" fmla="*/ 0 h 320"/>
              <a:gd name="T12" fmla="*/ 0 w 320"/>
              <a:gd name="T13" fmla="*/ 160 h 320"/>
              <a:gd name="T14" fmla="*/ 160 w 320"/>
              <a:gd name="T15" fmla="*/ 320 h 320"/>
              <a:gd name="T16" fmla="*/ 320 w 320"/>
              <a:gd name="T17" fmla="*/ 160 h 320"/>
              <a:gd name="T18" fmla="*/ 160 w 320"/>
              <a:gd name="T19" fmla="*/ 0 h 320"/>
              <a:gd name="T20" fmla="*/ 181 w 320"/>
              <a:gd name="T21" fmla="*/ 126 h 320"/>
              <a:gd name="T22" fmla="*/ 160 w 320"/>
              <a:gd name="T23" fmla="*/ 53 h 320"/>
              <a:gd name="T24" fmla="*/ 139 w 320"/>
              <a:gd name="T25" fmla="*/ 126 h 320"/>
              <a:gd name="T26" fmla="*/ 125 w 320"/>
              <a:gd name="T27" fmla="*/ 141 h 320"/>
              <a:gd name="T28" fmla="*/ 53 w 320"/>
              <a:gd name="T29" fmla="*/ 160 h 320"/>
              <a:gd name="T30" fmla="*/ 125 w 320"/>
              <a:gd name="T31" fmla="*/ 179 h 320"/>
              <a:gd name="T32" fmla="*/ 139 w 320"/>
              <a:gd name="T33" fmla="*/ 194 h 320"/>
              <a:gd name="T34" fmla="*/ 160 w 320"/>
              <a:gd name="T35" fmla="*/ 267 h 320"/>
              <a:gd name="T36" fmla="*/ 182 w 320"/>
              <a:gd name="T37" fmla="*/ 194 h 320"/>
              <a:gd name="T38" fmla="*/ 195 w 320"/>
              <a:gd name="T39" fmla="*/ 179 h 320"/>
              <a:gd name="T40" fmla="*/ 267 w 320"/>
              <a:gd name="T41" fmla="*/ 160 h 320"/>
              <a:gd name="T42" fmla="*/ 195 w 320"/>
              <a:gd name="T43" fmla="*/ 141 h 320"/>
              <a:gd name="T44" fmla="*/ 181 w 320"/>
              <a:gd name="T45" fmla="*/ 126 h 320"/>
              <a:gd name="T46" fmla="*/ 160 w 320"/>
              <a:gd name="T47" fmla="*/ 180 h 320"/>
              <a:gd name="T48" fmla="*/ 140 w 320"/>
              <a:gd name="T49" fmla="*/ 160 h 320"/>
              <a:gd name="T50" fmla="*/ 160 w 320"/>
              <a:gd name="T51" fmla="*/ 140 h 320"/>
              <a:gd name="T52" fmla="*/ 180 w 320"/>
              <a:gd name="T53" fmla="*/ 160 h 320"/>
              <a:gd name="T54" fmla="*/ 160 w 320"/>
              <a:gd name="T55" fmla="*/ 180 h 320"/>
              <a:gd name="T56" fmla="*/ 230 w 320"/>
              <a:gd name="T57" fmla="*/ 230 h 320"/>
              <a:gd name="T58" fmla="*/ 196 w 320"/>
              <a:gd name="T59" fmla="*/ 208 h 320"/>
              <a:gd name="T60" fmla="*/ 208 w 320"/>
              <a:gd name="T61" fmla="*/ 196 h 320"/>
              <a:gd name="T62" fmla="*/ 230 w 320"/>
              <a:gd name="T63" fmla="*/ 230 h 320"/>
              <a:gd name="T64" fmla="*/ 195 w 320"/>
              <a:gd name="T65" fmla="*/ 111 h 320"/>
              <a:gd name="T66" fmla="*/ 230 w 320"/>
              <a:gd name="T67" fmla="*/ 90 h 320"/>
              <a:gd name="T68" fmla="*/ 209 w 320"/>
              <a:gd name="T69" fmla="*/ 125 h 320"/>
              <a:gd name="T70" fmla="*/ 195 w 320"/>
              <a:gd name="T71" fmla="*/ 111 h 320"/>
              <a:gd name="T72" fmla="*/ 125 w 320"/>
              <a:gd name="T73" fmla="*/ 209 h 320"/>
              <a:gd name="T74" fmla="*/ 90 w 320"/>
              <a:gd name="T75" fmla="*/ 230 h 320"/>
              <a:gd name="T76" fmla="*/ 111 w 320"/>
              <a:gd name="T77" fmla="*/ 195 h 320"/>
              <a:gd name="T78" fmla="*/ 125 w 320"/>
              <a:gd name="T79" fmla="*/ 209 h 320"/>
              <a:gd name="T80" fmla="*/ 112 w 320"/>
              <a:gd name="T81" fmla="*/ 124 h 320"/>
              <a:gd name="T82" fmla="*/ 90 w 320"/>
              <a:gd name="T83" fmla="*/ 90 h 320"/>
              <a:gd name="T84" fmla="*/ 124 w 320"/>
              <a:gd name="T85" fmla="*/ 112 h 320"/>
              <a:gd name="T86" fmla="*/ 112 w 320"/>
              <a:gd name="T87" fmla="*/ 12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20" h="320">
                <a:moveTo>
                  <a:pt x="160" y="27"/>
                </a:moveTo>
                <a:cubicBezTo>
                  <a:pt x="234" y="27"/>
                  <a:pt x="293" y="86"/>
                  <a:pt x="293" y="160"/>
                </a:cubicBezTo>
                <a:cubicBezTo>
                  <a:pt x="293" y="234"/>
                  <a:pt x="234" y="293"/>
                  <a:pt x="160" y="293"/>
                </a:cubicBezTo>
                <a:cubicBezTo>
                  <a:pt x="86" y="293"/>
                  <a:pt x="27" y="234"/>
                  <a:pt x="27" y="160"/>
                </a:cubicBezTo>
                <a:cubicBezTo>
                  <a:pt x="27" y="86"/>
                  <a:pt x="86" y="27"/>
                  <a:pt x="160" y="27"/>
                </a:cubicBezTo>
                <a:close/>
                <a:moveTo>
                  <a:pt x="160" y="0"/>
                </a:moveTo>
                <a:cubicBezTo>
                  <a:pt x="72" y="0"/>
                  <a:pt x="0" y="72"/>
                  <a:pt x="0" y="160"/>
                </a:cubicBezTo>
                <a:cubicBezTo>
                  <a:pt x="0" y="248"/>
                  <a:pt x="72" y="320"/>
                  <a:pt x="160" y="320"/>
                </a:cubicBezTo>
                <a:cubicBezTo>
                  <a:pt x="248" y="320"/>
                  <a:pt x="320" y="248"/>
                  <a:pt x="320" y="160"/>
                </a:cubicBezTo>
                <a:cubicBezTo>
                  <a:pt x="320" y="72"/>
                  <a:pt x="248" y="0"/>
                  <a:pt x="160" y="0"/>
                </a:cubicBezTo>
                <a:close/>
                <a:moveTo>
                  <a:pt x="181" y="126"/>
                </a:moveTo>
                <a:lnTo>
                  <a:pt x="160" y="53"/>
                </a:lnTo>
                <a:lnTo>
                  <a:pt x="139" y="126"/>
                </a:lnTo>
                <a:cubicBezTo>
                  <a:pt x="133" y="130"/>
                  <a:pt x="128" y="135"/>
                  <a:pt x="125" y="141"/>
                </a:cubicBezTo>
                <a:lnTo>
                  <a:pt x="53" y="160"/>
                </a:lnTo>
                <a:lnTo>
                  <a:pt x="125" y="179"/>
                </a:lnTo>
                <a:cubicBezTo>
                  <a:pt x="128" y="185"/>
                  <a:pt x="133" y="190"/>
                  <a:pt x="139" y="194"/>
                </a:cubicBezTo>
                <a:lnTo>
                  <a:pt x="160" y="267"/>
                </a:lnTo>
                <a:lnTo>
                  <a:pt x="182" y="194"/>
                </a:lnTo>
                <a:cubicBezTo>
                  <a:pt x="187" y="190"/>
                  <a:pt x="192" y="185"/>
                  <a:pt x="195" y="179"/>
                </a:cubicBezTo>
                <a:lnTo>
                  <a:pt x="267" y="160"/>
                </a:lnTo>
                <a:lnTo>
                  <a:pt x="195" y="141"/>
                </a:lnTo>
                <a:cubicBezTo>
                  <a:pt x="192" y="135"/>
                  <a:pt x="187" y="130"/>
                  <a:pt x="181" y="126"/>
                </a:cubicBezTo>
                <a:close/>
                <a:moveTo>
                  <a:pt x="160" y="180"/>
                </a:moveTo>
                <a:cubicBezTo>
                  <a:pt x="149" y="180"/>
                  <a:pt x="140" y="171"/>
                  <a:pt x="140" y="160"/>
                </a:cubicBezTo>
                <a:cubicBezTo>
                  <a:pt x="140" y="149"/>
                  <a:pt x="149" y="140"/>
                  <a:pt x="160" y="140"/>
                </a:cubicBezTo>
                <a:cubicBezTo>
                  <a:pt x="171" y="140"/>
                  <a:pt x="180" y="149"/>
                  <a:pt x="180" y="160"/>
                </a:cubicBezTo>
                <a:cubicBezTo>
                  <a:pt x="180" y="171"/>
                  <a:pt x="171" y="180"/>
                  <a:pt x="160" y="180"/>
                </a:cubicBezTo>
                <a:close/>
                <a:moveTo>
                  <a:pt x="230" y="230"/>
                </a:moveTo>
                <a:lnTo>
                  <a:pt x="196" y="208"/>
                </a:lnTo>
                <a:cubicBezTo>
                  <a:pt x="200" y="205"/>
                  <a:pt x="205" y="200"/>
                  <a:pt x="208" y="196"/>
                </a:cubicBezTo>
                <a:lnTo>
                  <a:pt x="230" y="230"/>
                </a:lnTo>
                <a:close/>
                <a:moveTo>
                  <a:pt x="195" y="111"/>
                </a:moveTo>
                <a:lnTo>
                  <a:pt x="230" y="90"/>
                </a:lnTo>
                <a:lnTo>
                  <a:pt x="209" y="125"/>
                </a:lnTo>
                <a:cubicBezTo>
                  <a:pt x="205" y="120"/>
                  <a:pt x="200" y="115"/>
                  <a:pt x="195" y="111"/>
                </a:cubicBezTo>
                <a:close/>
                <a:moveTo>
                  <a:pt x="125" y="209"/>
                </a:moveTo>
                <a:lnTo>
                  <a:pt x="90" y="230"/>
                </a:lnTo>
                <a:lnTo>
                  <a:pt x="111" y="195"/>
                </a:lnTo>
                <a:cubicBezTo>
                  <a:pt x="115" y="200"/>
                  <a:pt x="120" y="205"/>
                  <a:pt x="125" y="209"/>
                </a:cubicBezTo>
                <a:close/>
                <a:moveTo>
                  <a:pt x="112" y="124"/>
                </a:moveTo>
                <a:lnTo>
                  <a:pt x="90" y="90"/>
                </a:lnTo>
                <a:lnTo>
                  <a:pt x="124" y="112"/>
                </a:lnTo>
                <a:cubicBezTo>
                  <a:pt x="120" y="115"/>
                  <a:pt x="115" y="120"/>
                  <a:pt x="112" y="124"/>
                </a:cubicBezTo>
                <a:close/>
              </a:path>
            </a:pathLst>
          </a:custGeom>
          <a:solidFill>
            <a:schemeClr val="tx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cs-CZ" dirty="0"/>
          </a:p>
        </p:txBody>
      </p:sp>
      <p:graphicFrame>
        <p:nvGraphicFramePr>
          <p:cNvPr id="13" name="Content Placeholder 3">
            <a:extLst>
              <a:ext uri="{FF2B5EF4-FFF2-40B4-BE49-F238E27FC236}">
                <a16:creationId xmlns:a16="http://schemas.microsoft.com/office/drawing/2014/main" id="{A46F5BF5-1E37-FBED-85A8-38B8508A71B5}"/>
              </a:ext>
            </a:extLst>
          </p:cNvPr>
          <p:cNvGraphicFramePr>
            <a:graphicFrameLocks/>
          </p:cNvGraphicFramePr>
          <p:nvPr>
            <p:extLst>
              <p:ext uri="{D42A27DB-BD31-4B8C-83A1-F6EECF244321}">
                <p14:modId xmlns:p14="http://schemas.microsoft.com/office/powerpoint/2010/main" val="519660668"/>
              </p:ext>
            </p:extLst>
          </p:nvPr>
        </p:nvGraphicFramePr>
        <p:xfrm>
          <a:off x="5993222" y="864438"/>
          <a:ext cx="5360578" cy="5525588"/>
        </p:xfrm>
        <a:graphic>
          <a:graphicData uri="http://schemas.openxmlformats.org/drawingml/2006/chart">
            <c:chart xmlns:c="http://schemas.openxmlformats.org/drawingml/2006/chart" xmlns:r="http://schemas.openxmlformats.org/officeDocument/2006/relationships" r:id="rId2"/>
          </a:graphicData>
        </a:graphic>
      </p:graphicFrame>
      <p:pic>
        <p:nvPicPr>
          <p:cNvPr id="3" name="Obrázek 2">
            <a:extLst>
              <a:ext uri="{FF2B5EF4-FFF2-40B4-BE49-F238E27FC236}">
                <a16:creationId xmlns:a16="http://schemas.microsoft.com/office/drawing/2014/main" id="{E2C29E35-3B7E-7E0A-F154-77C6FAF2FCEB}"/>
              </a:ext>
            </a:extLst>
          </p:cNvPr>
          <p:cNvPicPr>
            <a:picLocks noChangeAspect="1"/>
          </p:cNvPicPr>
          <p:nvPr/>
        </p:nvPicPr>
        <p:blipFill>
          <a:blip r:embed="rId3"/>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29488466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4</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Podíl šťastných dětí oproti minulým šetřením klesl</a:t>
            </a:r>
          </a:p>
        </p:txBody>
      </p:sp>
      <p:graphicFrame>
        <p:nvGraphicFramePr>
          <p:cNvPr id="3" name="Zástupný symbol pro graf 6">
            <a:extLst>
              <a:ext uri="{FF2B5EF4-FFF2-40B4-BE49-F238E27FC236}">
                <a16:creationId xmlns:a16="http://schemas.microsoft.com/office/drawing/2014/main" id="{D138B03C-DFBE-0E13-4581-F77FCF431365}"/>
              </a:ext>
            </a:extLst>
          </p:cNvPr>
          <p:cNvGraphicFramePr>
            <a:graphicFrameLocks/>
          </p:cNvGraphicFramePr>
          <p:nvPr>
            <p:extLst>
              <p:ext uri="{D42A27DB-BD31-4B8C-83A1-F6EECF244321}">
                <p14:modId xmlns:p14="http://schemas.microsoft.com/office/powerpoint/2010/main" val="1730142715"/>
              </p:ext>
            </p:extLst>
          </p:nvPr>
        </p:nvGraphicFramePr>
        <p:xfrm>
          <a:off x="1013283" y="1446852"/>
          <a:ext cx="5693229" cy="489267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Zástupný symbol pro graf 6">
            <a:extLst>
              <a:ext uri="{FF2B5EF4-FFF2-40B4-BE49-F238E27FC236}">
                <a16:creationId xmlns:a16="http://schemas.microsoft.com/office/drawing/2014/main" id="{CDFFC238-9044-5AC8-7EB1-ACD07B6BBD85}"/>
              </a:ext>
            </a:extLst>
          </p:cNvPr>
          <p:cNvGraphicFramePr>
            <a:graphicFrameLocks/>
          </p:cNvGraphicFramePr>
          <p:nvPr>
            <p:extLst>
              <p:ext uri="{D42A27DB-BD31-4B8C-83A1-F6EECF244321}">
                <p14:modId xmlns:p14="http://schemas.microsoft.com/office/powerpoint/2010/main" val="1818125186"/>
              </p:ext>
            </p:extLst>
          </p:nvPr>
        </p:nvGraphicFramePr>
        <p:xfrm>
          <a:off x="6814868" y="3795623"/>
          <a:ext cx="4538931" cy="2623236"/>
        </p:xfrm>
        <a:graphic>
          <a:graphicData uri="http://schemas.openxmlformats.org/drawingml/2006/chart">
            <c:chart xmlns:c="http://schemas.openxmlformats.org/drawingml/2006/chart" xmlns:r="http://schemas.openxmlformats.org/officeDocument/2006/relationships" r:id="rId3"/>
          </a:graphicData>
        </a:graphic>
      </p:graphicFrame>
      <p:sp>
        <p:nvSpPr>
          <p:cNvPr id="7" name="Zástupný symbol pro obsah 2">
            <a:extLst>
              <a:ext uri="{FF2B5EF4-FFF2-40B4-BE49-F238E27FC236}">
                <a16:creationId xmlns:a16="http://schemas.microsoft.com/office/drawing/2014/main" id="{2A4042E1-1588-6439-1BB1-6F49F52F16E8}"/>
              </a:ext>
            </a:extLst>
          </p:cNvPr>
          <p:cNvSpPr txBox="1">
            <a:spLocks/>
          </p:cNvSpPr>
          <p:nvPr/>
        </p:nvSpPr>
        <p:spPr>
          <a:xfrm>
            <a:off x="7332453" y="1526875"/>
            <a:ext cx="3834922" cy="2219873"/>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Ve věkové skupině 9–13 let je šťastných 57 % dětí (9–11 let dokonce 64 %), zatímco ve věku 14–17 let jen 41 %.</a:t>
            </a:r>
          </a:p>
          <a:p>
            <a:pPr marL="285750" indent="-285750">
              <a:lnSpc>
                <a:spcPct val="110000"/>
              </a:lnSpc>
              <a:buFont typeface="Wingdings" panose="05000000000000000000" pitchFamily="2" charset="2"/>
              <a:buChar char="§"/>
            </a:pPr>
            <a:r>
              <a:rPr lang="cs-CZ" sz="1300" dirty="0"/>
              <a:t>Šťastnější jsou děti VŠ vzdělaných rodičů </a:t>
            </a:r>
            <a:br>
              <a:rPr lang="cs-CZ" sz="1300" dirty="0"/>
            </a:br>
            <a:r>
              <a:rPr lang="cs-CZ" sz="1300" dirty="0"/>
              <a:t>(56 %) a děti žijící s oběma rodiči (53 %). Největší vliv má ekonomická situace rodiny – děti z příjmově silnějších rodin jsou šťastné </a:t>
            </a:r>
            <a:br>
              <a:rPr lang="cs-CZ" sz="1300" dirty="0"/>
            </a:br>
            <a:r>
              <a:rPr lang="cs-CZ" sz="1300" dirty="0"/>
              <a:t>v 65 % případů, z příjmově slabších v 31 %.</a:t>
            </a:r>
          </a:p>
        </p:txBody>
      </p:sp>
      <p:pic>
        <p:nvPicPr>
          <p:cNvPr id="2" name="Obrázek 1">
            <a:extLst>
              <a:ext uri="{FF2B5EF4-FFF2-40B4-BE49-F238E27FC236}">
                <a16:creationId xmlns:a16="http://schemas.microsoft.com/office/drawing/2014/main" id="{22BF1BAE-3E6C-CA7A-58ED-A0FB4D4964F3}"/>
              </a:ext>
            </a:extLst>
          </p:cNvPr>
          <p:cNvPicPr>
            <a:picLocks noChangeAspect="1"/>
          </p:cNvPicPr>
          <p:nvPr/>
        </p:nvPicPr>
        <p:blipFill>
          <a:blip r:embed="rId4"/>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1196404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5</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Hlavní vliv na pocit štěstí má finanční situace rodiny</a:t>
            </a:r>
          </a:p>
        </p:txBody>
      </p:sp>
      <p:graphicFrame>
        <p:nvGraphicFramePr>
          <p:cNvPr id="2" name="Zástupný symbol pro graf 6">
            <a:extLst>
              <a:ext uri="{FF2B5EF4-FFF2-40B4-BE49-F238E27FC236}">
                <a16:creationId xmlns:a16="http://schemas.microsoft.com/office/drawing/2014/main" id="{A8FE10C8-6612-1AF7-B61C-8E6D6E02C394}"/>
              </a:ext>
            </a:extLst>
          </p:cNvPr>
          <p:cNvGraphicFramePr>
            <a:graphicFrameLocks/>
          </p:cNvGraphicFramePr>
          <p:nvPr>
            <p:extLst>
              <p:ext uri="{D42A27DB-BD31-4B8C-83A1-F6EECF244321}">
                <p14:modId xmlns:p14="http://schemas.microsoft.com/office/powerpoint/2010/main" val="2821727341"/>
              </p:ext>
            </p:extLst>
          </p:nvPr>
        </p:nvGraphicFramePr>
        <p:xfrm>
          <a:off x="1013283" y="1446852"/>
          <a:ext cx="5693229" cy="4892675"/>
        </p:xfrm>
        <a:graphic>
          <a:graphicData uri="http://schemas.openxmlformats.org/drawingml/2006/chart">
            <c:chart xmlns:c="http://schemas.openxmlformats.org/drawingml/2006/chart" xmlns:r="http://schemas.openxmlformats.org/officeDocument/2006/relationships" r:id="rId2"/>
          </a:graphicData>
        </a:graphic>
      </p:graphicFrame>
      <p:sp>
        <p:nvSpPr>
          <p:cNvPr id="3" name="Zástupný symbol pro obsah 2">
            <a:extLst>
              <a:ext uri="{FF2B5EF4-FFF2-40B4-BE49-F238E27FC236}">
                <a16:creationId xmlns:a16="http://schemas.microsoft.com/office/drawing/2014/main" id="{5095B51C-59C5-C6EF-FDD2-658892BDCEEC}"/>
              </a:ext>
            </a:extLst>
          </p:cNvPr>
          <p:cNvSpPr txBox="1">
            <a:spLocks/>
          </p:cNvSpPr>
          <p:nvPr/>
        </p:nvSpPr>
        <p:spPr>
          <a:xfrm>
            <a:off x="7332453" y="1526876"/>
            <a:ext cx="3834922" cy="4315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I otázka na frekvenci pocitu štěstí ukázala, že nejsilnějším faktorem je ekonomická situace domácnosti. Výsledky naznačují, že není nutné, aby bylo dítě z příjmově silnějších rodin (v rámci nich je 55 % dětí šťastných skoro pořád), ale relativně dobré hodnoty pozorujeme i u příjmově průměrných rodin (47 %). U příjmově slabších domácností je naproti tomu „skoro pořád“ šťastných pouze 29 % dětí.</a:t>
            </a:r>
          </a:p>
          <a:p>
            <a:pPr marL="285750" indent="-285750">
              <a:lnSpc>
                <a:spcPct val="110000"/>
              </a:lnSpc>
              <a:buFont typeface="Wingdings" panose="05000000000000000000" pitchFamily="2" charset="2"/>
              <a:buChar char="§"/>
            </a:pPr>
            <a:r>
              <a:rPr lang="cs-CZ" sz="1300" dirty="0"/>
              <a:t>U pocitu štěstí a jeho frekvence nejsou žádné statisticky významné rozdíly v závislosti na pohlaví.</a:t>
            </a:r>
          </a:p>
        </p:txBody>
      </p:sp>
      <p:pic>
        <p:nvPicPr>
          <p:cNvPr id="5" name="Obrázek 4">
            <a:extLst>
              <a:ext uri="{FF2B5EF4-FFF2-40B4-BE49-F238E27FC236}">
                <a16:creationId xmlns:a16="http://schemas.microsoft.com/office/drawing/2014/main" id="{28DC3F8A-BB22-B61B-49DC-9FB33DE3DBA9}"/>
              </a:ext>
            </a:extLst>
          </p:cNvPr>
          <p:cNvPicPr>
            <a:picLocks noChangeAspect="1"/>
          </p:cNvPicPr>
          <p:nvPr/>
        </p:nvPicPr>
        <p:blipFill>
          <a:blip r:embed="rId3"/>
          <a:stretch>
            <a:fillRect/>
          </a:stretch>
        </p:blipFill>
        <p:spPr>
          <a:xfrm>
            <a:off x="10981426" y="38250"/>
            <a:ext cx="1210574" cy="658228"/>
          </a:xfrm>
          <a:prstGeom prst="rect">
            <a:avLst/>
          </a:prstGeom>
        </p:spPr>
      </p:pic>
    </p:spTree>
    <p:extLst>
      <p:ext uri="{BB962C8B-B14F-4D97-AF65-F5344CB8AC3E}">
        <p14:creationId xmlns:p14="http://schemas.microsoft.com/office/powerpoint/2010/main" val="2157557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6</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Šťastné bývají děti v obklopení kamarádů i rodiny</a:t>
            </a:r>
          </a:p>
        </p:txBody>
      </p:sp>
      <p:graphicFrame>
        <p:nvGraphicFramePr>
          <p:cNvPr id="2" name="Zástupný symbol pro graf 6">
            <a:extLst>
              <a:ext uri="{FF2B5EF4-FFF2-40B4-BE49-F238E27FC236}">
                <a16:creationId xmlns:a16="http://schemas.microsoft.com/office/drawing/2014/main" id="{E4D1264B-CE4E-AEAB-2182-58FA5404DB54}"/>
              </a:ext>
            </a:extLst>
          </p:cNvPr>
          <p:cNvGraphicFramePr>
            <a:graphicFrameLocks/>
          </p:cNvGraphicFramePr>
          <p:nvPr>
            <p:extLst>
              <p:ext uri="{D42A27DB-BD31-4B8C-83A1-F6EECF244321}">
                <p14:modId xmlns:p14="http://schemas.microsoft.com/office/powerpoint/2010/main" val="2037868405"/>
              </p:ext>
            </p:extLst>
          </p:nvPr>
        </p:nvGraphicFramePr>
        <p:xfrm>
          <a:off x="836024" y="1354349"/>
          <a:ext cx="7190376" cy="4986067"/>
        </p:xfrm>
        <a:graphic>
          <a:graphicData uri="http://schemas.openxmlformats.org/drawingml/2006/chart">
            <c:chart xmlns:c="http://schemas.openxmlformats.org/drawingml/2006/chart" xmlns:r="http://schemas.openxmlformats.org/officeDocument/2006/relationships" r:id="rId2"/>
          </a:graphicData>
        </a:graphic>
      </p:graphicFrame>
      <p:sp>
        <p:nvSpPr>
          <p:cNvPr id="3" name="Zástupný symbol pro obsah 2">
            <a:extLst>
              <a:ext uri="{FF2B5EF4-FFF2-40B4-BE49-F238E27FC236}">
                <a16:creationId xmlns:a16="http://schemas.microsoft.com/office/drawing/2014/main" id="{A48D0FE0-3FB2-5FAA-6667-C75D9ECEE991}"/>
              </a:ext>
            </a:extLst>
          </p:cNvPr>
          <p:cNvSpPr txBox="1">
            <a:spLocks/>
          </p:cNvSpPr>
          <p:nvPr/>
        </p:nvSpPr>
        <p:spPr>
          <a:xfrm>
            <a:off x="8307237" y="1526876"/>
            <a:ext cx="2860137" cy="4315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Mladší děti jsou nadprůměrně šťastné, když si hrají (56 %), naproti tomu dospívající teenageři ke štěstí nejvíce potřebují dobré kamarády </a:t>
            </a:r>
            <a:br>
              <a:rPr lang="cs-CZ" sz="1300" dirty="0"/>
            </a:br>
            <a:r>
              <a:rPr lang="cs-CZ" sz="1300" dirty="0"/>
              <a:t>(78 %) a nadprůměrně k němu také přispívají dobré známky </a:t>
            </a:r>
            <a:br>
              <a:rPr lang="cs-CZ" sz="1300" dirty="0"/>
            </a:br>
            <a:r>
              <a:rPr lang="cs-CZ" sz="1300" dirty="0"/>
              <a:t>(46 %).</a:t>
            </a:r>
          </a:p>
          <a:p>
            <a:pPr marL="285750" indent="-285750">
              <a:lnSpc>
                <a:spcPct val="110000"/>
              </a:lnSpc>
              <a:buFont typeface="Wingdings" panose="05000000000000000000" pitchFamily="2" charset="2"/>
              <a:buChar char="§"/>
            </a:pPr>
            <a:r>
              <a:rPr lang="cs-CZ" sz="1300" dirty="0"/>
              <a:t>Na dobrých známkách více záleží dívkám (48 %) než chlapcům (38 %).</a:t>
            </a:r>
          </a:p>
          <a:p>
            <a:pPr marL="285750" indent="-285750">
              <a:lnSpc>
                <a:spcPct val="110000"/>
              </a:lnSpc>
              <a:buFont typeface="Wingdings" panose="05000000000000000000" pitchFamily="2" charset="2"/>
              <a:buChar char="§"/>
            </a:pPr>
            <a:r>
              <a:rPr lang="cs-CZ" sz="1300" dirty="0"/>
              <a:t>V příjmově slabších domácnostech je rodina tím šťastným místem </a:t>
            </a:r>
            <a:br>
              <a:rPr lang="cs-CZ" sz="1300" dirty="0"/>
            </a:br>
            <a:r>
              <a:rPr lang="cs-CZ" sz="1300" dirty="0"/>
              <a:t>u podprůměrných 58 % dětí.</a:t>
            </a:r>
          </a:p>
        </p:txBody>
      </p:sp>
      <p:pic>
        <p:nvPicPr>
          <p:cNvPr id="5" name="Obrázek 4">
            <a:extLst>
              <a:ext uri="{FF2B5EF4-FFF2-40B4-BE49-F238E27FC236}">
                <a16:creationId xmlns:a16="http://schemas.microsoft.com/office/drawing/2014/main" id="{0588C1A9-CEE5-465A-2653-AE5D0C403D39}"/>
              </a:ext>
            </a:extLst>
          </p:cNvPr>
          <p:cNvPicPr>
            <a:picLocks noChangeAspect="1"/>
          </p:cNvPicPr>
          <p:nvPr/>
        </p:nvPicPr>
        <p:blipFill>
          <a:blip r:embed="rId3"/>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302145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7</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Starosti dětem dělají potíže ve škole i v rodině</a:t>
            </a:r>
          </a:p>
        </p:txBody>
      </p:sp>
      <p:graphicFrame>
        <p:nvGraphicFramePr>
          <p:cNvPr id="2" name="Zástupný symbol pro graf 6">
            <a:extLst>
              <a:ext uri="{FF2B5EF4-FFF2-40B4-BE49-F238E27FC236}">
                <a16:creationId xmlns:a16="http://schemas.microsoft.com/office/drawing/2014/main" id="{9ACE61D6-7861-8146-06F9-D7823A7A62B2}"/>
              </a:ext>
            </a:extLst>
          </p:cNvPr>
          <p:cNvGraphicFramePr>
            <a:graphicFrameLocks/>
          </p:cNvGraphicFramePr>
          <p:nvPr>
            <p:extLst>
              <p:ext uri="{D42A27DB-BD31-4B8C-83A1-F6EECF244321}">
                <p14:modId xmlns:p14="http://schemas.microsoft.com/office/powerpoint/2010/main" val="3511649361"/>
              </p:ext>
            </p:extLst>
          </p:nvPr>
        </p:nvGraphicFramePr>
        <p:xfrm>
          <a:off x="836024" y="1280160"/>
          <a:ext cx="7393576"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3" name="Zástupný symbol pro obsah 2">
            <a:extLst>
              <a:ext uri="{FF2B5EF4-FFF2-40B4-BE49-F238E27FC236}">
                <a16:creationId xmlns:a16="http://schemas.microsoft.com/office/drawing/2014/main" id="{9F229F2D-724B-7F6A-6462-7D3E332A8B36}"/>
              </a:ext>
            </a:extLst>
          </p:cNvPr>
          <p:cNvSpPr txBox="1">
            <a:spLocks/>
          </p:cNvSpPr>
          <p:nvPr/>
        </p:nvSpPr>
        <p:spPr>
          <a:xfrm>
            <a:off x="8307237" y="1526876"/>
            <a:ext cx="2860137" cy="4315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Zajímavé jsou rozdíly podle věku dětí u možnosti „když nemáme peníze“ – mladší děti do 11 let takové situace příliš netrápí, protože o nich možná ani neví, případně nedokáží finanční potíže rodiny posoudit (danou možnost vybralo jen cca 10 %). </a:t>
            </a:r>
          </a:p>
        </p:txBody>
      </p:sp>
      <p:pic>
        <p:nvPicPr>
          <p:cNvPr id="5" name="Obrázek 4">
            <a:extLst>
              <a:ext uri="{FF2B5EF4-FFF2-40B4-BE49-F238E27FC236}">
                <a16:creationId xmlns:a16="http://schemas.microsoft.com/office/drawing/2014/main" id="{4625246F-38A8-C71C-922B-BEA630340E87}"/>
              </a:ext>
            </a:extLst>
          </p:cNvPr>
          <p:cNvPicPr>
            <a:picLocks noChangeAspect="1"/>
          </p:cNvPicPr>
          <p:nvPr/>
        </p:nvPicPr>
        <p:blipFill>
          <a:blip r:embed="rId3"/>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4080400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8</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Příčiny psychické nepohody jsou různorodé</a:t>
            </a:r>
          </a:p>
        </p:txBody>
      </p:sp>
      <p:graphicFrame>
        <p:nvGraphicFramePr>
          <p:cNvPr id="2" name="Zástupný symbol pro graf 6">
            <a:extLst>
              <a:ext uri="{FF2B5EF4-FFF2-40B4-BE49-F238E27FC236}">
                <a16:creationId xmlns:a16="http://schemas.microsoft.com/office/drawing/2014/main" id="{9DE0105B-7BDE-1575-60B9-0C5B2DCAAFD0}"/>
              </a:ext>
            </a:extLst>
          </p:cNvPr>
          <p:cNvGraphicFramePr>
            <a:graphicFrameLocks/>
          </p:cNvGraphicFramePr>
          <p:nvPr>
            <p:extLst>
              <p:ext uri="{D42A27DB-BD31-4B8C-83A1-F6EECF244321}">
                <p14:modId xmlns:p14="http://schemas.microsoft.com/office/powerpoint/2010/main" val="3147741566"/>
              </p:ext>
            </p:extLst>
          </p:nvPr>
        </p:nvGraphicFramePr>
        <p:xfrm>
          <a:off x="836024" y="1280160"/>
          <a:ext cx="7393576"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5" name="Zástupný symbol pro obsah 2">
            <a:extLst>
              <a:ext uri="{FF2B5EF4-FFF2-40B4-BE49-F238E27FC236}">
                <a16:creationId xmlns:a16="http://schemas.microsoft.com/office/drawing/2014/main" id="{DC693B67-59F5-37F6-91EA-14CAE860E378}"/>
              </a:ext>
            </a:extLst>
          </p:cNvPr>
          <p:cNvSpPr txBox="1">
            <a:spLocks/>
          </p:cNvSpPr>
          <p:nvPr/>
        </p:nvSpPr>
        <p:spPr>
          <a:xfrm>
            <a:off x="8510337" y="1526876"/>
            <a:ext cx="2657037" cy="4315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Špatné vztahy ve škole (včetně případné šikany) jsou nejčastější příčinou psychické nepohody zejména podle dětí ve věku 10–12 let (57 %).</a:t>
            </a:r>
          </a:p>
          <a:p>
            <a:pPr marL="285750" indent="-285750">
              <a:lnSpc>
                <a:spcPct val="110000"/>
              </a:lnSpc>
              <a:buFont typeface="Wingdings" panose="05000000000000000000" pitchFamily="2" charset="2"/>
              <a:buChar char="§"/>
            </a:pPr>
            <a:r>
              <a:rPr lang="cs-CZ" sz="1300" dirty="0"/>
              <a:t>Tlak na výkon zazníval častěji od starších dětí a hlavně žáků gymnázií (38 %).</a:t>
            </a:r>
          </a:p>
        </p:txBody>
      </p:sp>
      <p:pic>
        <p:nvPicPr>
          <p:cNvPr id="3" name="Obrázek 2">
            <a:extLst>
              <a:ext uri="{FF2B5EF4-FFF2-40B4-BE49-F238E27FC236}">
                <a16:creationId xmlns:a16="http://schemas.microsoft.com/office/drawing/2014/main" id="{1B66C04F-5A73-CCC0-B6D7-5AD7D0DAFA2A}"/>
              </a:ext>
            </a:extLst>
          </p:cNvPr>
          <p:cNvPicPr>
            <a:picLocks noChangeAspect="1"/>
          </p:cNvPicPr>
          <p:nvPr/>
        </p:nvPicPr>
        <p:blipFill>
          <a:blip r:embed="rId3"/>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1341070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19A3C465-49DE-B601-E257-96323D898C3B}"/>
              </a:ext>
            </a:extLst>
          </p:cNvPr>
          <p:cNvSpPr>
            <a:spLocks noGrp="1"/>
          </p:cNvSpPr>
          <p:nvPr>
            <p:ph type="sldNum" sz="quarter" idx="12"/>
          </p:nvPr>
        </p:nvSpPr>
        <p:spPr/>
        <p:txBody>
          <a:bodyPr/>
          <a:lstStyle/>
          <a:p>
            <a:fld id="{8A7AA762-EA47-416E-9E23-A6910279B348}" type="slidenum">
              <a:rPr lang="cs-CZ" smtClean="0"/>
              <a:pPr/>
              <a:t>9</a:t>
            </a:fld>
            <a:endParaRPr lang="cs-CZ" dirty="0"/>
          </a:p>
        </p:txBody>
      </p:sp>
      <p:sp>
        <p:nvSpPr>
          <p:cNvPr id="11" name="Nadpis 1">
            <a:extLst>
              <a:ext uri="{FF2B5EF4-FFF2-40B4-BE49-F238E27FC236}">
                <a16:creationId xmlns:a16="http://schemas.microsoft.com/office/drawing/2014/main" id="{8C016466-A779-6138-541A-304B977C30EA}"/>
              </a:ext>
            </a:extLst>
          </p:cNvPr>
          <p:cNvSpPr>
            <a:spLocks noGrp="1"/>
          </p:cNvSpPr>
          <p:nvPr>
            <p:ph type="title"/>
          </p:nvPr>
        </p:nvSpPr>
        <p:spPr>
          <a:xfrm>
            <a:off x="838200" y="303378"/>
            <a:ext cx="10515600" cy="985439"/>
          </a:xfrm>
        </p:spPr>
        <p:txBody>
          <a:bodyPr>
            <a:normAutofit/>
          </a:bodyPr>
          <a:lstStyle/>
          <a:p>
            <a:r>
              <a:rPr lang="cs-CZ" sz="3200" b="1" dirty="0">
                <a:solidFill>
                  <a:srgbClr val="00B0F0"/>
                </a:solidFill>
              </a:rPr>
              <a:t>Problémy chtějí raději probírat jen doma s rodiči</a:t>
            </a:r>
          </a:p>
        </p:txBody>
      </p:sp>
      <p:graphicFrame>
        <p:nvGraphicFramePr>
          <p:cNvPr id="3" name="Zástupný symbol pro graf 6">
            <a:extLst>
              <a:ext uri="{FF2B5EF4-FFF2-40B4-BE49-F238E27FC236}">
                <a16:creationId xmlns:a16="http://schemas.microsoft.com/office/drawing/2014/main" id="{A51ADFBD-690E-1FAB-B547-8F9312787D32}"/>
              </a:ext>
            </a:extLst>
          </p:cNvPr>
          <p:cNvGraphicFramePr>
            <a:graphicFrameLocks/>
          </p:cNvGraphicFramePr>
          <p:nvPr>
            <p:extLst>
              <p:ext uri="{D42A27DB-BD31-4B8C-83A1-F6EECF244321}">
                <p14:modId xmlns:p14="http://schemas.microsoft.com/office/powerpoint/2010/main" val="482442643"/>
              </p:ext>
            </p:extLst>
          </p:nvPr>
        </p:nvGraphicFramePr>
        <p:xfrm>
          <a:off x="836024" y="1280160"/>
          <a:ext cx="7393576" cy="5120640"/>
        </p:xfrm>
        <a:graphic>
          <a:graphicData uri="http://schemas.openxmlformats.org/drawingml/2006/chart">
            <c:chart xmlns:c="http://schemas.openxmlformats.org/drawingml/2006/chart" xmlns:r="http://schemas.openxmlformats.org/officeDocument/2006/relationships" r:id="rId2"/>
          </a:graphicData>
        </a:graphic>
      </p:graphicFrame>
      <p:sp>
        <p:nvSpPr>
          <p:cNvPr id="5" name="Zástupný symbol pro obsah 2">
            <a:extLst>
              <a:ext uri="{FF2B5EF4-FFF2-40B4-BE49-F238E27FC236}">
                <a16:creationId xmlns:a16="http://schemas.microsoft.com/office/drawing/2014/main" id="{36AA9A46-E7E2-53CC-4388-CB78D0D056F1}"/>
              </a:ext>
            </a:extLst>
          </p:cNvPr>
          <p:cNvSpPr txBox="1">
            <a:spLocks/>
          </p:cNvSpPr>
          <p:nvPr/>
        </p:nvSpPr>
        <p:spPr>
          <a:xfrm>
            <a:off x="8307237" y="1526876"/>
            <a:ext cx="2860137" cy="4315124"/>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Clr>
                <a:schemeClr val="tx2"/>
              </a:buClr>
              <a:buFontTx/>
              <a:buNone/>
              <a:defRPr sz="2000" kern="1200">
                <a:solidFill>
                  <a:schemeClr val="tx1"/>
                </a:solidFill>
                <a:latin typeface="+mn-lt"/>
                <a:ea typeface="+mn-ea"/>
                <a:cs typeface="+mn-cs"/>
              </a:defRPr>
            </a:lvl1pPr>
            <a:lvl2pPr marL="268288"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2pPr>
            <a:lvl3pPr marL="536575"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3pPr>
            <a:lvl4pPr marL="804863"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4pPr>
            <a:lvl5pPr marL="1073150" indent="-268288" algn="l" defTabSz="914400" rtl="0" eaLnBrk="1" latinLnBrk="0" hangingPunct="1">
              <a:lnSpc>
                <a:spcPct val="100000"/>
              </a:lnSpc>
              <a:spcBef>
                <a:spcPts val="500"/>
              </a:spcBef>
              <a:buClr>
                <a:schemeClr val="tx2"/>
              </a:buClr>
              <a:buFont typeface="Wingdings" pitchFamily="2" charset="2"/>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10000"/>
              </a:lnSpc>
              <a:buFont typeface="Wingdings" panose="05000000000000000000" pitchFamily="2" charset="2"/>
              <a:buChar char="§"/>
            </a:pPr>
            <a:r>
              <a:rPr lang="cs-CZ" sz="1300" dirty="0"/>
              <a:t>Možná trochu překvapivé může být zjištění, že jen minimum dětí (6 %) by chtělo své problémy řešit se školním psychologem, výchovným poradcem či třídním učitelem.</a:t>
            </a:r>
          </a:p>
          <a:p>
            <a:pPr marL="285750" indent="-285750">
              <a:lnSpc>
                <a:spcPct val="110000"/>
              </a:lnSpc>
              <a:buFont typeface="Wingdings" panose="05000000000000000000" pitchFamily="2" charset="2"/>
              <a:buChar char="§"/>
            </a:pPr>
            <a:r>
              <a:rPr lang="cs-CZ" sz="1300" dirty="0"/>
              <a:t>Celkem 10 % dotázaných dětí nechce o svých problémech mluvit vůbec s nikým – právě ti jsou ve své podstatě nejvíce ohroženou skupinou. Nadprůměrně často zazněla tato odpověď od dětí ve věku 13–14 let (15 %).</a:t>
            </a:r>
          </a:p>
        </p:txBody>
      </p:sp>
      <p:pic>
        <p:nvPicPr>
          <p:cNvPr id="2" name="Obrázek 1">
            <a:extLst>
              <a:ext uri="{FF2B5EF4-FFF2-40B4-BE49-F238E27FC236}">
                <a16:creationId xmlns:a16="http://schemas.microsoft.com/office/drawing/2014/main" id="{972E93F1-FB50-7552-029B-44D2D12F5920}"/>
              </a:ext>
            </a:extLst>
          </p:cNvPr>
          <p:cNvPicPr>
            <a:picLocks noChangeAspect="1"/>
          </p:cNvPicPr>
          <p:nvPr/>
        </p:nvPicPr>
        <p:blipFill>
          <a:blip r:embed="rId3"/>
          <a:stretch>
            <a:fillRect/>
          </a:stretch>
        </p:blipFill>
        <p:spPr>
          <a:xfrm>
            <a:off x="10672557" y="38250"/>
            <a:ext cx="1519443" cy="826170"/>
          </a:xfrm>
          <a:prstGeom prst="rect">
            <a:avLst/>
          </a:prstGeom>
        </p:spPr>
      </p:pic>
    </p:spTree>
    <p:extLst>
      <p:ext uri="{BB962C8B-B14F-4D97-AF65-F5344CB8AC3E}">
        <p14:creationId xmlns:p14="http://schemas.microsoft.com/office/powerpoint/2010/main" val="2725506761"/>
      </p:ext>
    </p:extLst>
  </p:cSld>
  <p:clrMapOvr>
    <a:masterClrMapping/>
  </p:clrMapOvr>
</p:sld>
</file>

<file path=ppt/theme/theme1.xml><?xml version="1.0" encoding="utf-8"?>
<a:theme xmlns:a="http://schemas.openxmlformats.org/drawingml/2006/main" name="motiv_eliska">
  <a:themeElements>
    <a:clrScheme name="Vlastní 4">
      <a:dk1>
        <a:srgbClr val="2D292A"/>
      </a:dk1>
      <a:lt1>
        <a:srgbClr val="FFFFFF"/>
      </a:lt1>
      <a:dk2>
        <a:srgbClr val="A00046"/>
      </a:dk2>
      <a:lt2>
        <a:srgbClr val="7F7F7F"/>
      </a:lt2>
      <a:accent1>
        <a:srgbClr val="187E8A"/>
      </a:accent1>
      <a:accent2>
        <a:srgbClr val="D63F3A"/>
      </a:accent2>
      <a:accent3>
        <a:srgbClr val="4FAE62"/>
      </a:accent3>
      <a:accent4>
        <a:srgbClr val="59BEBE"/>
      </a:accent4>
      <a:accent5>
        <a:srgbClr val="E26733"/>
      </a:accent5>
      <a:accent6>
        <a:srgbClr val="F4C542"/>
      </a:accent6>
      <a:hlink>
        <a:srgbClr val="B51C54"/>
      </a:hlink>
      <a:folHlink>
        <a:srgbClr val="971C18"/>
      </a:folHlink>
    </a:clrScheme>
    <a:fontScheme name="Vlastní 1">
      <a:majorFont>
        <a:latin typeface="Segoe UI"/>
        <a:ea typeface=""/>
        <a:cs typeface=""/>
      </a:majorFont>
      <a:minorFont>
        <a:latin typeface="Segoe UI"/>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marL="285750" indent="-285750">
          <a:buClr>
            <a:schemeClr val="tx2"/>
          </a:buClr>
          <a:buFont typeface="Wingdings" panose="05000000000000000000" pitchFamily="2" charset="2"/>
          <a:buChar char="§"/>
          <a:defRPr sz="2400" dirty="0" smtClean="0"/>
        </a:defPPr>
      </a:lstStyle>
    </a:txDef>
  </a:objectDefaults>
  <a:extraClrSchemeLst/>
  <a:extLst>
    <a:ext uri="{05A4C25C-085E-4340-85A3-A5531E510DB2}">
      <thm15:themeFamily xmlns:thm15="http://schemas.microsoft.com/office/thememl/2012/main" name="motiv_eliska" id="{F35E0B8E-C117-49D1-9538-2A7CF677164E}" vid="{CF2F8DED-0BA9-42C5-B4C3-3D9FA1645D37}"/>
    </a:ext>
  </a:extLst>
</a:theme>
</file>

<file path=ppt/theme/theme2.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Vlastní 21">
    <a:dk1>
      <a:srgbClr val="2D292A"/>
    </a:dk1>
    <a:lt1>
      <a:srgbClr val="FFFFFF"/>
    </a:lt1>
    <a:dk2>
      <a:srgbClr val="A00046"/>
    </a:dk2>
    <a:lt2>
      <a:srgbClr val="848382"/>
    </a:lt2>
    <a:accent1>
      <a:srgbClr val="A00046"/>
    </a:accent1>
    <a:accent2>
      <a:srgbClr val="8AAEC4"/>
    </a:accent2>
    <a:accent3>
      <a:srgbClr val="F3863F"/>
    </a:accent3>
    <a:accent4>
      <a:srgbClr val="379F7A"/>
    </a:accent4>
    <a:accent5>
      <a:srgbClr val="AC9E24"/>
    </a:accent5>
    <a:accent6>
      <a:srgbClr val="805841"/>
    </a:accent6>
    <a:hlink>
      <a:srgbClr val="A00046"/>
    </a:hlink>
    <a:folHlink>
      <a:srgbClr val="A00046"/>
    </a:folHlink>
  </a:clrScheme>
  <a:fontScheme name="Vlastní 1">
    <a:majorFont>
      <a:latin typeface="Segoe UI"/>
      <a:ea typeface=""/>
      <a:cs typeface=""/>
    </a:majorFont>
    <a:minorFont>
      <a:latin typeface="Segoe UI"/>
      <a:ea typeface=""/>
      <a:cs typeface=""/>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motiv_eliska</Template>
  <TotalTime>19523</TotalTime>
  <Words>1803</Words>
  <Application>Microsoft Office PowerPoint</Application>
  <PresentationFormat>Širokoúhlá obrazovka</PresentationFormat>
  <Paragraphs>130</Paragraphs>
  <Slides>17</Slides>
  <Notes>0</Notes>
  <HiddenSlides>0</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17</vt:i4>
      </vt:variant>
    </vt:vector>
  </HeadingPairs>
  <TitlesOfParts>
    <vt:vector size="22" baseType="lpstr">
      <vt:lpstr>Arial</vt:lpstr>
      <vt:lpstr>Segoe UI</vt:lpstr>
      <vt:lpstr>Wingdings</vt:lpstr>
      <vt:lpstr>Work Sans</vt:lpstr>
      <vt:lpstr>motiv_eliska</vt:lpstr>
      <vt:lpstr>Prezentace aplikace PowerPoint</vt:lpstr>
      <vt:lpstr>Prezentace aplikace PowerPoint</vt:lpstr>
      <vt:lpstr>Prezentace aplikace PowerPoint</vt:lpstr>
      <vt:lpstr>Podíl šťastných dětí oproti minulým šetřením klesl</vt:lpstr>
      <vt:lpstr>Hlavní vliv na pocit štěstí má finanční situace rodiny</vt:lpstr>
      <vt:lpstr>Šťastné bývají děti v obklopení kamarádů i rodiny</vt:lpstr>
      <vt:lpstr>Starosti dětem dělají potíže ve škole i v rodině</vt:lpstr>
      <vt:lpstr>Příčiny psychické nepohody jsou různorodé</vt:lpstr>
      <vt:lpstr>Problémy chtějí raději probírat jen doma s rodiči</vt:lpstr>
      <vt:lpstr>K dětem z chudých rodin se chováme nespravedlivě</vt:lpstr>
      <vt:lpstr>Nespravedlivé chování zažily až 3/5 dětí</vt:lpstr>
      <vt:lpstr>Ve více než polovině rodin se hádají a křičí na sebe</vt:lpstr>
      <vt:lpstr>Výrazně roste požadavek na Česko bez bojů a válek</vt:lpstr>
      <vt:lpstr>Pouze 11 % dětí se chce odstěhovat do zahraničí</vt:lpstr>
      <vt:lpstr>Téměř 2/3 dětí tráví online více času, než by chtěly</vt:lpstr>
      <vt:lpstr>S věkovým omezením sociálních sítí děti souhlasí</vt:lpstr>
      <vt:lpstr>Co s tím?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STEM/MARK</dc:title>
  <dc:creator>STEM/MARK</dc:creator>
  <cp:lastModifiedBy>Darina Jíchová</cp:lastModifiedBy>
  <cp:revision>826</cp:revision>
  <dcterms:created xsi:type="dcterms:W3CDTF">2015-09-30T12:19:36Z</dcterms:created>
  <dcterms:modified xsi:type="dcterms:W3CDTF">2026-06-04T08:36:00Z</dcterms:modified>
</cp:coreProperties>
</file>